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9" r:id="rId1"/>
  </p:sldMasterIdLst>
  <p:notesMasterIdLst>
    <p:notesMasterId r:id="rId38"/>
  </p:notesMasterIdLst>
  <p:handoutMasterIdLst>
    <p:handoutMasterId r:id="rId39"/>
  </p:handoutMasterIdLst>
  <p:sldIdLst>
    <p:sldId id="256" r:id="rId2"/>
    <p:sldId id="383" r:id="rId3"/>
    <p:sldId id="418" r:id="rId4"/>
    <p:sldId id="419" r:id="rId5"/>
    <p:sldId id="388" r:id="rId6"/>
    <p:sldId id="400" r:id="rId7"/>
    <p:sldId id="390" r:id="rId8"/>
    <p:sldId id="362" r:id="rId9"/>
    <p:sldId id="391" r:id="rId10"/>
    <p:sldId id="409" r:id="rId11"/>
    <p:sldId id="360" r:id="rId12"/>
    <p:sldId id="410" r:id="rId13"/>
    <p:sldId id="411" r:id="rId14"/>
    <p:sldId id="392" r:id="rId15"/>
    <p:sldId id="412" r:id="rId16"/>
    <p:sldId id="393" r:id="rId17"/>
    <p:sldId id="395" r:id="rId18"/>
    <p:sldId id="406" r:id="rId19"/>
    <p:sldId id="413" r:id="rId20"/>
    <p:sldId id="404" r:id="rId21"/>
    <p:sldId id="420" r:id="rId22"/>
    <p:sldId id="405" r:id="rId23"/>
    <p:sldId id="378" r:id="rId24"/>
    <p:sldId id="417" r:id="rId25"/>
    <p:sldId id="366" r:id="rId26"/>
    <p:sldId id="416" r:id="rId27"/>
    <p:sldId id="380" r:id="rId28"/>
    <p:sldId id="401" r:id="rId29"/>
    <p:sldId id="403" r:id="rId30"/>
    <p:sldId id="402" r:id="rId31"/>
    <p:sldId id="407" r:id="rId32"/>
    <p:sldId id="382" r:id="rId33"/>
    <p:sldId id="376" r:id="rId34"/>
    <p:sldId id="386" r:id="rId35"/>
    <p:sldId id="421" r:id="rId36"/>
    <p:sldId id="422" r:id="rId37"/>
  </p:sldIdLst>
  <p:sldSz cx="9144000" cy="6858000" type="screen4x3"/>
  <p:notesSz cx="6881813" cy="9296400"/>
  <p:custDataLst>
    <p:tags r:id="rId40"/>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99"/>
    <a:srgbClr val="FFFF66"/>
    <a:srgbClr val="CCFFFF"/>
    <a:srgbClr val="CCECFF"/>
    <a:srgbClr val="0099FF"/>
    <a:srgbClr val="66C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snapToGrid="0">
      <p:cViewPr varScale="1">
        <p:scale>
          <a:sx n="125" d="100"/>
          <a:sy n="125" d="100"/>
        </p:scale>
        <p:origin x="11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58" y="36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924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9375" y="0"/>
            <a:ext cx="29924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839200"/>
            <a:ext cx="29924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9375" y="8839200"/>
            <a:ext cx="29924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9033054-EB84-4CA6-AC3F-7519E76A0013}" type="slidenum">
              <a:rPr lang="en-US"/>
              <a:pPr/>
              <a:t>‹#›</a:t>
            </a:fld>
            <a:endParaRPr lang="en-US"/>
          </a:p>
        </p:txBody>
      </p:sp>
    </p:spTree>
    <p:extLst>
      <p:ext uri="{BB962C8B-B14F-4D97-AF65-F5344CB8AC3E}">
        <p14:creationId xmlns:p14="http://schemas.microsoft.com/office/powerpoint/2010/main" val="1879951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924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3"/>
          <p:cNvSpPr>
            <a:spLocks noGrp="1" noChangeArrowheads="1"/>
          </p:cNvSpPr>
          <p:nvPr>
            <p:ph type="dt" idx="1"/>
          </p:nvPr>
        </p:nvSpPr>
        <p:spPr bwMode="auto">
          <a:xfrm>
            <a:off x="3889375" y="0"/>
            <a:ext cx="29924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7" name="Rectangle 7"/>
          <p:cNvSpPr>
            <a:spLocks noGrp="1" noChangeArrowheads="1"/>
          </p:cNvSpPr>
          <p:nvPr>
            <p:ph type="sldNum" sz="quarter" idx="5"/>
          </p:nvPr>
        </p:nvSpPr>
        <p:spPr bwMode="auto">
          <a:xfrm>
            <a:off x="3889375" y="8839200"/>
            <a:ext cx="29924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B9101BF-D99A-40D1-9BC7-CAA2415BA2D2}" type="slidenum">
              <a:rPr lang="en-US"/>
              <a:pPr/>
              <a:t>‹#›</a:t>
            </a:fld>
            <a:endParaRPr lang="en-US"/>
          </a:p>
        </p:txBody>
      </p:sp>
      <p:sp>
        <p:nvSpPr>
          <p:cNvPr id="40964" name="Rectangle 4"/>
          <p:cNvSpPr>
            <a:spLocks noGrp="1" noRot="1" noChangeAspect="1" noChangeArrowheads="1" noTextEdit="1"/>
          </p:cNvSpPr>
          <p:nvPr>
            <p:ph type="sldImg" idx="2"/>
          </p:nvPr>
        </p:nvSpPr>
        <p:spPr bwMode="auto">
          <a:xfrm>
            <a:off x="1104900" y="685800"/>
            <a:ext cx="4673600" cy="3505200"/>
          </a:xfrm>
          <a:prstGeom prst="rect">
            <a:avLst/>
          </a:prstGeom>
          <a:noFill/>
          <a:ln w="19050">
            <a:solidFill>
              <a:schemeClr val="tx1"/>
            </a:solidFill>
            <a:miter lim="800000"/>
            <a:headEnd/>
            <a:tailEnd/>
          </a:ln>
          <a:effectLst/>
        </p:spPr>
      </p:sp>
      <p:sp>
        <p:nvSpPr>
          <p:cNvPr id="40971" name="Rectangle 11"/>
          <p:cNvSpPr>
            <a:spLocks noGrp="1" noChangeArrowheads="1"/>
          </p:cNvSpPr>
          <p:nvPr>
            <p:ph type="body" sz="quarter" idx="3"/>
          </p:nvPr>
        </p:nvSpPr>
        <p:spPr bwMode="auto">
          <a:xfrm>
            <a:off x="1196975" y="4343400"/>
            <a:ext cx="4487863"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8700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35000"/>
      <a:defRPr sz="1200" kern="1200">
        <a:solidFill>
          <a:schemeClr val="tx1"/>
        </a:solidFill>
        <a:latin typeface="Times New Roman" pitchFamily="18" charset="0"/>
        <a:ea typeface="+mn-ea"/>
        <a:cs typeface="+mn-cs"/>
      </a:defRPr>
    </a:lvl1pPr>
    <a:lvl2pPr marL="233363" indent="-119063"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2pPr>
    <a:lvl3pPr marL="457200" indent="-109538" algn="l" rtl="0" eaLnBrk="0" fontAlgn="base" hangingPunct="0">
      <a:spcBef>
        <a:spcPct val="30000"/>
      </a:spcBef>
      <a:spcAft>
        <a:spcPct val="0"/>
      </a:spcAft>
      <a:buChar char="–"/>
      <a:defRPr sz="11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5197793-E396-43A0-9E00-2C5E1E2731AB}" type="slidenum">
              <a:rPr lang="en-US"/>
              <a:pPr/>
              <a:t>1</a:t>
            </a:fld>
            <a:endParaRPr lang="en-US" dirty="0"/>
          </a:p>
        </p:txBody>
      </p:sp>
      <p:sp>
        <p:nvSpPr>
          <p:cNvPr id="42004" name="Rectangle 20"/>
          <p:cNvSpPr>
            <a:spLocks noGrp="1" noRot="1" noChangeAspect="1" noChangeArrowheads="1" noTextEdit="1"/>
          </p:cNvSpPr>
          <p:nvPr>
            <p:ph type="sldImg"/>
          </p:nvPr>
        </p:nvSpPr>
        <p:spPr>
          <a:ln/>
        </p:spPr>
      </p:sp>
      <p:sp>
        <p:nvSpPr>
          <p:cNvPr id="42005" name="Rectangle 21"/>
          <p:cNvSpPr>
            <a:spLocks noGrp="1" noChangeArrowheads="1"/>
          </p:cNvSpPr>
          <p:nvPr>
            <p:ph type="body" idx="1"/>
          </p:nvPr>
        </p:nvSpPr>
        <p:spPr/>
        <p:txBody>
          <a:bodyPr/>
          <a:lstStyle/>
          <a:p>
            <a:r>
              <a:rPr lang="en-US" b="1" dirty="0"/>
              <a:t>Slide Show Notes</a:t>
            </a:r>
          </a:p>
          <a:p>
            <a:pPr lvl="1"/>
            <a:r>
              <a:rPr lang="en-US" dirty="0"/>
              <a:t>Welcome to this training session about respiratory protection. It is designed to help protect you from the effects of airborne hazardous substances in the workplace.</a:t>
            </a:r>
          </a:p>
        </p:txBody>
      </p:sp>
    </p:spTree>
    <p:extLst>
      <p:ext uri="{BB962C8B-B14F-4D97-AF65-F5344CB8AC3E}">
        <p14:creationId xmlns:p14="http://schemas.microsoft.com/office/powerpoint/2010/main" val="30275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8BF9EF8-CF17-4578-92D3-404AC17FFAB3}" type="slidenum">
              <a:rPr lang="en-US"/>
              <a:pPr/>
              <a:t>12</a:t>
            </a:fld>
            <a:endParaRPr lang="en-US"/>
          </a:p>
        </p:txBody>
      </p:sp>
      <p:sp>
        <p:nvSpPr>
          <p:cNvPr id="430090" name="Rectangle 10"/>
          <p:cNvSpPr>
            <a:spLocks noGrp="1" noRot="1" noChangeAspect="1" noChangeArrowheads="1" noTextEdit="1"/>
          </p:cNvSpPr>
          <p:nvPr>
            <p:ph type="sldImg"/>
          </p:nvPr>
        </p:nvSpPr>
        <p:spPr>
          <a:ln/>
        </p:spPr>
      </p:sp>
      <p:sp>
        <p:nvSpPr>
          <p:cNvPr id="430091" name="Rectangle 11"/>
          <p:cNvSpPr>
            <a:spLocks noGrp="1" noChangeArrowheads="1"/>
          </p:cNvSpPr>
          <p:nvPr>
            <p:ph type="body" idx="1"/>
          </p:nvPr>
        </p:nvSpPr>
        <p:spPr/>
        <p:txBody>
          <a:bodyPr/>
          <a:lstStyle/>
          <a:p>
            <a:r>
              <a:rPr lang="en-US" b="1"/>
              <a:t>Slide Show Notes</a:t>
            </a:r>
          </a:p>
          <a:p>
            <a:r>
              <a:rPr lang="en-US"/>
              <a:t>Here’s what you need to know about the half-face APR:</a:t>
            </a:r>
          </a:p>
          <a:p>
            <a:pPr lvl="1"/>
            <a:r>
              <a:rPr lang="en-US"/>
              <a:t>The maximum APF for half-face APRs is 10, so its use is limited;</a:t>
            </a:r>
          </a:p>
          <a:p>
            <a:pPr lvl="1"/>
            <a:r>
              <a:rPr lang="en-US"/>
              <a:t>There is no protection for the face or eyes;</a:t>
            </a:r>
          </a:p>
          <a:p>
            <a:pPr lvl="1"/>
            <a:r>
              <a:rPr lang="en-US"/>
              <a:t>Your sight is not impaired, and there is no need for corrective lenses; </a:t>
            </a:r>
            <a:r>
              <a:rPr lang="en-US" i="1"/>
              <a:t>and</a:t>
            </a:r>
          </a:p>
          <a:p>
            <a:pPr lvl="1"/>
            <a:r>
              <a:rPr lang="en-US"/>
              <a:t>They are not as heavy as a full-face respirator.</a:t>
            </a:r>
          </a:p>
        </p:txBody>
      </p:sp>
    </p:spTree>
    <p:extLst>
      <p:ext uri="{BB962C8B-B14F-4D97-AF65-F5344CB8AC3E}">
        <p14:creationId xmlns:p14="http://schemas.microsoft.com/office/powerpoint/2010/main" val="284533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7D2F0C0-8141-40C2-BBBA-1F17D29792B1}" type="slidenum">
              <a:rPr lang="en-US"/>
              <a:pPr/>
              <a:t>13</a:t>
            </a:fld>
            <a:endParaRPr lang="en-US"/>
          </a:p>
        </p:txBody>
      </p:sp>
      <p:sp>
        <p:nvSpPr>
          <p:cNvPr id="431114" name="Rectangle 10"/>
          <p:cNvSpPr>
            <a:spLocks noGrp="1" noRot="1" noChangeAspect="1" noChangeArrowheads="1" noTextEdit="1"/>
          </p:cNvSpPr>
          <p:nvPr>
            <p:ph type="sldImg"/>
          </p:nvPr>
        </p:nvSpPr>
        <p:spPr>
          <a:ln/>
        </p:spPr>
      </p:sp>
      <p:sp>
        <p:nvSpPr>
          <p:cNvPr id="431115" name="Rectangle 11"/>
          <p:cNvSpPr>
            <a:spLocks noGrp="1" noChangeArrowheads="1"/>
          </p:cNvSpPr>
          <p:nvPr>
            <p:ph type="body" idx="1"/>
          </p:nvPr>
        </p:nvSpPr>
        <p:spPr/>
        <p:txBody>
          <a:bodyPr/>
          <a:lstStyle/>
          <a:p>
            <a:r>
              <a:rPr lang="en-US" b="1"/>
              <a:t>Slide Show Notes</a:t>
            </a:r>
          </a:p>
          <a:p>
            <a:r>
              <a:rPr lang="en-US"/>
              <a:t>Here’s what you need to know about the full-face APR:</a:t>
            </a:r>
          </a:p>
          <a:p>
            <a:pPr lvl="1"/>
            <a:r>
              <a:rPr lang="en-US"/>
              <a:t>The full-face APR has a maximum APF of 50;</a:t>
            </a:r>
          </a:p>
          <a:p>
            <a:pPr lvl="1"/>
            <a:r>
              <a:rPr lang="en-US"/>
              <a:t>It protects the face and eyes as well as nose and mouth;</a:t>
            </a:r>
          </a:p>
          <a:p>
            <a:pPr lvl="1"/>
            <a:r>
              <a:rPr lang="en-US"/>
              <a:t>It is difficult to see when the facepiece fogs up;</a:t>
            </a:r>
          </a:p>
          <a:p>
            <a:pPr lvl="1"/>
            <a:r>
              <a:rPr lang="en-US"/>
              <a:t>It’s also difficult to speak through the facepiece; </a:t>
            </a:r>
            <a:r>
              <a:rPr lang="en-US" i="1"/>
              <a:t>and</a:t>
            </a:r>
          </a:p>
          <a:p>
            <a:pPr lvl="1"/>
            <a:r>
              <a:rPr lang="en-US"/>
              <a:t>It requires a lens correction kit.</a:t>
            </a:r>
          </a:p>
        </p:txBody>
      </p:sp>
    </p:spTree>
    <p:extLst>
      <p:ext uri="{BB962C8B-B14F-4D97-AF65-F5344CB8AC3E}">
        <p14:creationId xmlns:p14="http://schemas.microsoft.com/office/powerpoint/2010/main" val="65625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ABDA89F-4CD0-485B-86F2-0AC470F1C95E}" type="slidenum">
              <a:rPr lang="en-US"/>
              <a:pPr/>
              <a:t>14</a:t>
            </a:fld>
            <a:endParaRPr lang="en-US"/>
          </a:p>
        </p:txBody>
      </p:sp>
      <p:sp>
        <p:nvSpPr>
          <p:cNvPr id="367626" name="Rectangle 10"/>
          <p:cNvSpPr>
            <a:spLocks noGrp="1" noRot="1" noChangeAspect="1" noChangeArrowheads="1" noTextEdit="1"/>
          </p:cNvSpPr>
          <p:nvPr>
            <p:ph type="sldImg"/>
          </p:nvPr>
        </p:nvSpPr>
        <p:spPr>
          <a:ln/>
        </p:spPr>
      </p:sp>
      <p:sp>
        <p:nvSpPr>
          <p:cNvPr id="367627" name="Rectangle 11"/>
          <p:cNvSpPr>
            <a:spLocks noGrp="1" noChangeArrowheads="1"/>
          </p:cNvSpPr>
          <p:nvPr>
            <p:ph type="body" idx="1"/>
          </p:nvPr>
        </p:nvSpPr>
        <p:spPr/>
        <p:txBody>
          <a:bodyPr/>
          <a:lstStyle/>
          <a:p>
            <a:r>
              <a:rPr lang="en-US" b="1"/>
              <a:t>Slide Show Notes</a:t>
            </a:r>
          </a:p>
          <a:p>
            <a:r>
              <a:rPr lang="en-US"/>
              <a:t>Here is important information about powered air-purifying respirators, or PAPRs:</a:t>
            </a:r>
          </a:p>
          <a:p>
            <a:pPr lvl="1"/>
            <a:r>
              <a:rPr lang="en-US"/>
              <a:t>The maximum APF is 25 for loose-fitting facepieces, and 50 for tight-fitting facepieces;</a:t>
            </a:r>
          </a:p>
          <a:p>
            <a:pPr lvl="1"/>
            <a:r>
              <a:rPr lang="en-US"/>
              <a:t>A PAPR uses a blower to force the ambient air through air-purifying elements to the inlet covering or facepiece; </a:t>
            </a:r>
            <a:r>
              <a:rPr lang="en-US" i="1"/>
              <a:t>and</a:t>
            </a:r>
          </a:p>
          <a:p>
            <a:pPr lvl="1"/>
            <a:r>
              <a:rPr lang="en-US"/>
              <a:t>There is no separate or self-contained air supply.</a:t>
            </a:r>
          </a:p>
          <a:p>
            <a:r>
              <a:rPr lang="en-US"/>
              <a:t>Make sure you know how to use the PAPRs in your facility.</a:t>
            </a:r>
            <a:endParaRPr lang="en-US" i="1"/>
          </a:p>
          <a:p>
            <a:r>
              <a:rPr lang="en-US" i="1"/>
              <a:t>Show examples of the available types of respirators to the class. Allow trainees to put on and practice using the appropriate respirator for their specific work areas.  Modify this slide to describe the PAPRs used at your facility. Delete the slide if it does not apply.</a:t>
            </a:r>
          </a:p>
          <a:p>
            <a:endParaRPr lang="en-US"/>
          </a:p>
        </p:txBody>
      </p:sp>
    </p:spTree>
    <p:extLst>
      <p:ext uri="{BB962C8B-B14F-4D97-AF65-F5344CB8AC3E}">
        <p14:creationId xmlns:p14="http://schemas.microsoft.com/office/powerpoint/2010/main" val="57011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15E5DE-8ECD-4C4B-94BF-172E8ABD7FA1}" type="slidenum">
              <a:rPr lang="en-US"/>
              <a:pPr/>
              <a:t>15</a:t>
            </a:fld>
            <a:endParaRPr lang="en-US"/>
          </a:p>
        </p:txBody>
      </p:sp>
      <p:sp>
        <p:nvSpPr>
          <p:cNvPr id="434186" name="Rectangle 10"/>
          <p:cNvSpPr>
            <a:spLocks noGrp="1" noRot="1" noChangeAspect="1" noChangeArrowheads="1" noTextEdit="1"/>
          </p:cNvSpPr>
          <p:nvPr>
            <p:ph type="sldImg"/>
          </p:nvPr>
        </p:nvSpPr>
        <p:spPr>
          <a:ln/>
        </p:spPr>
      </p:sp>
      <p:sp>
        <p:nvSpPr>
          <p:cNvPr id="434187" name="Rectangle 11"/>
          <p:cNvSpPr>
            <a:spLocks noGrp="1" noChangeArrowheads="1"/>
          </p:cNvSpPr>
          <p:nvPr>
            <p:ph type="body" idx="1"/>
          </p:nvPr>
        </p:nvSpPr>
        <p:spPr/>
        <p:txBody>
          <a:bodyPr/>
          <a:lstStyle/>
          <a:p>
            <a:r>
              <a:rPr lang="en-US" b="1"/>
              <a:t>Slide Show Notes</a:t>
            </a:r>
          </a:p>
          <a:p>
            <a:pPr lvl="1"/>
            <a:r>
              <a:rPr lang="en-US"/>
              <a:t>Do not use APRs or PAPRs under the following conditions:</a:t>
            </a:r>
          </a:p>
          <a:p>
            <a:pPr lvl="2"/>
            <a:r>
              <a:rPr lang="en-US"/>
              <a:t>In an IDLH atmosphere, including oxygen-deficient atmospheres;</a:t>
            </a:r>
          </a:p>
          <a:p>
            <a:pPr lvl="2"/>
            <a:r>
              <a:rPr lang="en-US"/>
              <a:t>Where there are unknown airborne contaminants;</a:t>
            </a:r>
          </a:p>
          <a:p>
            <a:pPr lvl="2"/>
            <a:r>
              <a:rPr lang="en-US"/>
              <a:t>Where contaminants with poorly understood exposure limits or other warnings exist;</a:t>
            </a:r>
          </a:p>
          <a:p>
            <a:pPr lvl="2"/>
            <a:r>
              <a:rPr lang="en-US"/>
              <a:t>Where specific chemicals are present that the APR/PAPR is not specifically designed to filter;</a:t>
            </a:r>
          </a:p>
          <a:p>
            <a:pPr lvl="2"/>
            <a:r>
              <a:rPr lang="en-US"/>
              <a:t>And when the contaminant concentrations exceed maximum use concentration, or MUC, limits.</a:t>
            </a:r>
          </a:p>
          <a:p>
            <a:pPr lvl="2"/>
            <a:r>
              <a:rPr lang="en-US"/>
              <a:t>The MUC is the OSHA Permissible Exposure Limit (PEL) multiplied by the APF of the respirator.</a:t>
            </a:r>
          </a:p>
          <a:p>
            <a:r>
              <a:rPr lang="en-US" i="1"/>
              <a:t>The federal respiratory protection standard (29 CFR 1910.134), amended effective November 22, 2006, adds definitions and specific numerical requirements for APFs and for calculating MUCs. Use the amended regulation as applicable to your training materials.</a:t>
            </a:r>
          </a:p>
        </p:txBody>
      </p:sp>
    </p:spTree>
    <p:extLst>
      <p:ext uri="{BB962C8B-B14F-4D97-AF65-F5344CB8AC3E}">
        <p14:creationId xmlns:p14="http://schemas.microsoft.com/office/powerpoint/2010/main" val="100919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C874245-70E1-4155-8135-5F88E95CCB8C}" type="slidenum">
              <a:rPr lang="en-US"/>
              <a:pPr/>
              <a:t>16</a:t>
            </a:fld>
            <a:endParaRPr lang="en-US"/>
          </a:p>
        </p:txBody>
      </p:sp>
      <p:sp>
        <p:nvSpPr>
          <p:cNvPr id="368650" name="Rectangle 10"/>
          <p:cNvSpPr>
            <a:spLocks noGrp="1" noRot="1" noChangeAspect="1" noChangeArrowheads="1" noTextEdit="1"/>
          </p:cNvSpPr>
          <p:nvPr>
            <p:ph type="sldImg"/>
          </p:nvPr>
        </p:nvSpPr>
        <p:spPr>
          <a:ln/>
        </p:spPr>
      </p:sp>
      <p:sp>
        <p:nvSpPr>
          <p:cNvPr id="368651" name="Rectangle 11"/>
          <p:cNvSpPr>
            <a:spLocks noGrp="1" noChangeArrowheads="1"/>
          </p:cNvSpPr>
          <p:nvPr>
            <p:ph type="body" idx="1"/>
          </p:nvPr>
        </p:nvSpPr>
        <p:spPr>
          <a:xfrm>
            <a:off x="1196975" y="4343400"/>
            <a:ext cx="4684713" cy="4114800"/>
          </a:xfrm>
        </p:spPr>
        <p:txBody>
          <a:bodyPr/>
          <a:lstStyle/>
          <a:p>
            <a:r>
              <a:rPr lang="en-US" b="1"/>
              <a:t>Slide Show Notes</a:t>
            </a:r>
          </a:p>
          <a:p>
            <a:r>
              <a:rPr lang="en-US"/>
              <a:t>An atmosphere-supplying respirator is another type of respirator. It is commonly used by emergency responders and spill cleanup personnel.</a:t>
            </a:r>
          </a:p>
          <a:p>
            <a:pPr lvl="1"/>
            <a:r>
              <a:rPr lang="en-US"/>
              <a:t>A type of respirator that supplies the user with breathing air from a source independent of the ambient atmosphere, including:</a:t>
            </a:r>
          </a:p>
          <a:p>
            <a:pPr lvl="2"/>
            <a:r>
              <a:rPr lang="en-US"/>
              <a:t>Supplied-air respirators, or SARs, top picture.</a:t>
            </a:r>
          </a:p>
          <a:p>
            <a:pPr lvl="2"/>
            <a:r>
              <a:rPr lang="en-US"/>
              <a:t>Self-contained breathing apparatus, or SCBA, units, bottom picture, are used for possible or actual life-threatening situations.</a:t>
            </a:r>
          </a:p>
          <a:p>
            <a:pPr lvl="1"/>
            <a:r>
              <a:rPr lang="en-US"/>
              <a:t>Here are the three primary types of atmosphere-supplying respirators:</a:t>
            </a:r>
          </a:p>
          <a:p>
            <a:pPr lvl="2"/>
            <a:r>
              <a:rPr lang="en-US"/>
              <a:t>Continuous Flow provides a continuous flow of breathing air to the respirator.</a:t>
            </a:r>
          </a:p>
          <a:p>
            <a:pPr lvl="2"/>
            <a:r>
              <a:rPr lang="en-US"/>
              <a:t>Demand admits breathing air to the facepiece only when a negative pressure is created inside the facepiece by inhalation. Because of this, almost no one uses it.</a:t>
            </a:r>
          </a:p>
          <a:p>
            <a:pPr lvl="2"/>
            <a:r>
              <a:rPr lang="en-US"/>
              <a:t>Pressure Demand admits breathing air to the facepiece when the positive pressure inside the facepiece is reduced by inhalation.</a:t>
            </a:r>
          </a:p>
          <a:p>
            <a:r>
              <a:rPr lang="en-US"/>
              <a:t>Make sure you know how to use the atmosphere-supplying respirators in your facility.</a:t>
            </a:r>
            <a:endParaRPr lang="en-US" i="1"/>
          </a:p>
          <a:p>
            <a:r>
              <a:rPr lang="en-US" i="1"/>
              <a:t>Show examples of the available types of respirators to the class. Allow trainees to put on and practice using the appropriate respirator for their specific work areas.  Modify this slide to describe the atmosphere-supplying respirators used at your facility. Delete the slide if it does not apply.</a:t>
            </a:r>
          </a:p>
        </p:txBody>
      </p:sp>
    </p:spTree>
    <p:extLst>
      <p:ext uri="{BB962C8B-B14F-4D97-AF65-F5344CB8AC3E}">
        <p14:creationId xmlns:p14="http://schemas.microsoft.com/office/powerpoint/2010/main" val="3946217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AE2D35E-3E34-47A0-A23E-84CCD2EB91CD}" type="slidenum">
              <a:rPr lang="en-US"/>
              <a:pPr/>
              <a:t>17</a:t>
            </a:fld>
            <a:endParaRPr lang="en-US"/>
          </a:p>
        </p:txBody>
      </p:sp>
      <p:sp>
        <p:nvSpPr>
          <p:cNvPr id="374794" name="Rectangle 10"/>
          <p:cNvSpPr>
            <a:spLocks noGrp="1" noRot="1" noChangeAspect="1" noChangeArrowheads="1" noTextEdit="1"/>
          </p:cNvSpPr>
          <p:nvPr>
            <p:ph type="sldImg"/>
          </p:nvPr>
        </p:nvSpPr>
        <p:spPr>
          <a:ln/>
        </p:spPr>
      </p:sp>
      <p:sp>
        <p:nvSpPr>
          <p:cNvPr id="374795" name="Rectangle 11"/>
          <p:cNvSpPr>
            <a:spLocks noGrp="1" noChangeArrowheads="1"/>
          </p:cNvSpPr>
          <p:nvPr>
            <p:ph type="body" idx="1"/>
          </p:nvPr>
        </p:nvSpPr>
        <p:spPr/>
        <p:txBody>
          <a:bodyPr/>
          <a:lstStyle/>
          <a:p>
            <a:r>
              <a:rPr lang="en-US" b="1"/>
              <a:t>Slide Show Notes</a:t>
            </a:r>
          </a:p>
          <a:p>
            <a:r>
              <a:rPr lang="en-US"/>
              <a:t>Here’s important information about the dust mask, which is also known as a filtering facepiece:</a:t>
            </a:r>
          </a:p>
          <a:p>
            <a:pPr lvl="1"/>
            <a:r>
              <a:rPr lang="en-US"/>
              <a:t>As explained earlier, negative pressure means the air pressure inside the mask is lower during inhalation than the ambient atmosphere outside the mask, pulling air through the filter.</a:t>
            </a:r>
          </a:p>
          <a:p>
            <a:pPr lvl="1"/>
            <a:r>
              <a:rPr lang="en-US"/>
              <a:t>The filter removes particulates, or dust, therefore:</a:t>
            </a:r>
          </a:p>
          <a:p>
            <a:pPr lvl="2"/>
            <a:r>
              <a:rPr lang="en-US"/>
              <a:t>The filter is an integral part of the mask; </a:t>
            </a:r>
            <a:r>
              <a:rPr lang="en-US" i="1"/>
              <a:t>and</a:t>
            </a:r>
          </a:p>
          <a:p>
            <a:pPr lvl="2"/>
            <a:r>
              <a:rPr lang="en-US"/>
              <a:t>In fact, the entire mask is made of the filter material.</a:t>
            </a:r>
          </a:p>
          <a:p>
            <a:pPr lvl="1"/>
            <a:r>
              <a:rPr lang="en-US"/>
              <a:t>Protection from most hazards is very limited or not available at all. They are generally used for blocking larger dust particles, but do not block very small particles, fumes, gases, or most other airborne contaminants.</a:t>
            </a:r>
          </a:p>
          <a:p>
            <a:r>
              <a:rPr lang="en-US"/>
              <a:t>Make sure you know when, where, and how to use dust masks in your facility.</a:t>
            </a:r>
            <a:endParaRPr lang="en-US" i="1"/>
          </a:p>
          <a:p>
            <a:r>
              <a:rPr lang="en-US" i="1"/>
              <a:t>Show examples of the available types of respirators to the class. Allow trainees to put on and practice using the appropriate respirator for their specific work areas. Modify this slide to describe the APRs used at your facility. Delete the slide if it does not apply.</a:t>
            </a:r>
          </a:p>
        </p:txBody>
      </p:sp>
    </p:spTree>
    <p:extLst>
      <p:ext uri="{BB962C8B-B14F-4D97-AF65-F5344CB8AC3E}">
        <p14:creationId xmlns:p14="http://schemas.microsoft.com/office/powerpoint/2010/main" val="316890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150C344-9E2D-490D-8A4D-D1EDA7ADFF91}" type="slidenum">
              <a:rPr lang="en-US"/>
              <a:pPr/>
              <a:t>18</a:t>
            </a:fld>
            <a:endParaRPr lang="en-US"/>
          </a:p>
        </p:txBody>
      </p:sp>
      <p:sp>
        <p:nvSpPr>
          <p:cNvPr id="403466" name="Rectangle 10"/>
          <p:cNvSpPr>
            <a:spLocks noGrp="1" noRot="1" noChangeAspect="1" noChangeArrowheads="1" noTextEdit="1"/>
          </p:cNvSpPr>
          <p:nvPr>
            <p:ph type="sldImg"/>
          </p:nvPr>
        </p:nvSpPr>
        <p:spPr>
          <a:ln/>
        </p:spPr>
      </p:sp>
      <p:sp>
        <p:nvSpPr>
          <p:cNvPr id="403467" name="Rectangle 11"/>
          <p:cNvSpPr>
            <a:spLocks noGrp="1" noChangeArrowheads="1"/>
          </p:cNvSpPr>
          <p:nvPr>
            <p:ph type="body" idx="1"/>
          </p:nvPr>
        </p:nvSpPr>
        <p:spPr/>
        <p:txBody>
          <a:bodyPr/>
          <a:lstStyle/>
          <a:p>
            <a:r>
              <a:rPr lang="en-US" b="1"/>
              <a:t>Slide Show Notes</a:t>
            </a:r>
          </a:p>
          <a:p>
            <a:r>
              <a:rPr lang="en-US"/>
              <a:t>Now it’s time to ask yourself if you understand the information presented so far. </a:t>
            </a:r>
          </a:p>
          <a:p>
            <a:pPr lvl="1"/>
            <a:r>
              <a:rPr lang="en-US"/>
              <a:t>Do you understand the inhalation hazards of airborne contaminants at our facility? </a:t>
            </a:r>
          </a:p>
          <a:p>
            <a:pPr lvl="1"/>
            <a:r>
              <a:rPr lang="en-US"/>
              <a:t>Do you understand the types of respirators used at the facility?</a:t>
            </a:r>
            <a:endParaRPr lang="en-US" i="1"/>
          </a:p>
          <a:p>
            <a:r>
              <a:rPr lang="en-US" i="1"/>
              <a:t>Conduct an exercise that illustrates the inhalation hazards at the facility, and ask trainees to identify the appropriate respirator for the hazard.</a:t>
            </a:r>
          </a:p>
        </p:txBody>
      </p:sp>
    </p:spTree>
    <p:extLst>
      <p:ext uri="{BB962C8B-B14F-4D97-AF65-F5344CB8AC3E}">
        <p14:creationId xmlns:p14="http://schemas.microsoft.com/office/powerpoint/2010/main" val="606435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90A5F75-783D-4DC9-BAA4-27239AE8F368}" type="slidenum">
              <a:rPr lang="en-US"/>
              <a:pPr/>
              <a:t>19</a:t>
            </a:fld>
            <a:endParaRPr lang="en-US"/>
          </a:p>
        </p:txBody>
      </p:sp>
      <p:sp>
        <p:nvSpPr>
          <p:cNvPr id="436234" name="Rectangle 10"/>
          <p:cNvSpPr>
            <a:spLocks noGrp="1" noRot="1" noChangeAspect="1" noChangeArrowheads="1" noTextEdit="1"/>
          </p:cNvSpPr>
          <p:nvPr>
            <p:ph type="sldImg"/>
          </p:nvPr>
        </p:nvSpPr>
        <p:spPr>
          <a:ln/>
        </p:spPr>
      </p:sp>
      <p:sp>
        <p:nvSpPr>
          <p:cNvPr id="436235" name="Rectangle 11"/>
          <p:cNvSpPr>
            <a:spLocks noGrp="1" noChangeArrowheads="1"/>
          </p:cNvSpPr>
          <p:nvPr>
            <p:ph type="body" idx="1"/>
          </p:nvPr>
        </p:nvSpPr>
        <p:spPr/>
        <p:txBody>
          <a:bodyPr/>
          <a:lstStyle/>
          <a:p>
            <a:r>
              <a:rPr lang="en-US" b="1"/>
              <a:t>Slide Show Notes</a:t>
            </a:r>
          </a:p>
          <a:p>
            <a:r>
              <a:rPr lang="en-US"/>
              <a:t>It is our company’s responsibility to select the appropriate respirator for the right job. For your information, these are the criteria we take into account when choosing a respirator:</a:t>
            </a:r>
          </a:p>
          <a:p>
            <a:pPr lvl="1"/>
            <a:r>
              <a:rPr lang="en-US"/>
              <a:t>The physical state of the contaminants (vapor, gas, or solid);</a:t>
            </a:r>
          </a:p>
          <a:p>
            <a:pPr lvl="1"/>
            <a:r>
              <a:rPr lang="en-US"/>
              <a:t>The contaminant concentration in the atmosphere;</a:t>
            </a:r>
          </a:p>
          <a:p>
            <a:pPr lvl="1"/>
            <a:r>
              <a:rPr lang="en-US"/>
              <a:t>Whether there is an oxygen deficiency;</a:t>
            </a:r>
          </a:p>
          <a:p>
            <a:pPr lvl="1"/>
            <a:r>
              <a:rPr lang="en-US"/>
              <a:t>How easy is it to detect the contaminant with the human senses (e.g., smell);</a:t>
            </a:r>
          </a:p>
          <a:p>
            <a:pPr lvl="1"/>
            <a:r>
              <a:rPr lang="en-US"/>
              <a:t>The risk that we may encounter an IDLH atmosphere; </a:t>
            </a:r>
            <a:r>
              <a:rPr lang="en-US" i="1"/>
              <a:t>and</a:t>
            </a:r>
          </a:p>
          <a:p>
            <a:pPr lvl="1"/>
            <a:r>
              <a:rPr lang="en-US"/>
              <a:t>The length of time the respirator will be used.</a:t>
            </a:r>
          </a:p>
        </p:txBody>
      </p:sp>
    </p:spTree>
    <p:extLst>
      <p:ext uri="{BB962C8B-B14F-4D97-AF65-F5344CB8AC3E}">
        <p14:creationId xmlns:p14="http://schemas.microsoft.com/office/powerpoint/2010/main" val="1114262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78D94C8-1BA2-405E-876A-BD8B9BFEA793}" type="slidenum">
              <a:rPr lang="en-US"/>
              <a:pPr/>
              <a:t>20</a:t>
            </a:fld>
            <a:endParaRPr lang="en-US"/>
          </a:p>
        </p:txBody>
      </p:sp>
      <p:sp>
        <p:nvSpPr>
          <p:cNvPr id="393226" name="Rectangle 10"/>
          <p:cNvSpPr>
            <a:spLocks noGrp="1" noRot="1" noChangeAspect="1" noChangeArrowheads="1" noTextEdit="1"/>
          </p:cNvSpPr>
          <p:nvPr>
            <p:ph type="sldImg"/>
          </p:nvPr>
        </p:nvSpPr>
        <p:spPr>
          <a:ln/>
        </p:spPr>
      </p:sp>
      <p:sp>
        <p:nvSpPr>
          <p:cNvPr id="393227" name="Rectangle 11"/>
          <p:cNvSpPr>
            <a:spLocks noGrp="1" noChangeArrowheads="1"/>
          </p:cNvSpPr>
          <p:nvPr>
            <p:ph type="body" idx="1"/>
          </p:nvPr>
        </p:nvSpPr>
        <p:spPr/>
        <p:txBody>
          <a:bodyPr/>
          <a:lstStyle/>
          <a:p>
            <a:r>
              <a:rPr lang="en-US" b="1"/>
              <a:t>Slide Show Notes</a:t>
            </a:r>
          </a:p>
          <a:p>
            <a:r>
              <a:rPr lang="en-US"/>
              <a:t>Here are additional criteria we consider when choosing a respirator:</a:t>
            </a:r>
          </a:p>
          <a:p>
            <a:pPr lvl="1"/>
            <a:r>
              <a:rPr lang="en-US"/>
              <a:t>The workload of the wearer;</a:t>
            </a:r>
          </a:p>
          <a:p>
            <a:pPr lvl="1"/>
            <a:r>
              <a:rPr lang="en-US"/>
              <a:t>Other environmental factors, including room temperature and relative humidity;</a:t>
            </a:r>
          </a:p>
          <a:p>
            <a:pPr lvl="1"/>
            <a:r>
              <a:rPr lang="en-US"/>
              <a:t>The proper filter media for the given contaminant, for example, a high-efficiency particulate air [HEPA] cartridge for dusts;</a:t>
            </a:r>
          </a:p>
          <a:p>
            <a:pPr lvl="1"/>
            <a:r>
              <a:rPr lang="en-US"/>
              <a:t>Potential hazard of skin contact with contaminants;</a:t>
            </a:r>
          </a:p>
          <a:p>
            <a:pPr lvl="1"/>
            <a:r>
              <a:rPr lang="en-US"/>
              <a:t>And finally, potential hazard of eye contact with contaminants. </a:t>
            </a:r>
          </a:p>
        </p:txBody>
      </p:sp>
    </p:spTree>
    <p:extLst>
      <p:ext uri="{BB962C8B-B14F-4D97-AF65-F5344CB8AC3E}">
        <p14:creationId xmlns:p14="http://schemas.microsoft.com/office/powerpoint/2010/main" val="151792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E8C0BAB-13D2-42CC-93B4-5FEB8D6926AC}" type="slidenum">
              <a:rPr lang="en-US"/>
              <a:pPr/>
              <a:t>22</a:t>
            </a:fld>
            <a:endParaRPr lang="en-US"/>
          </a:p>
        </p:txBody>
      </p:sp>
      <p:sp>
        <p:nvSpPr>
          <p:cNvPr id="401418" name="Rectangle 10"/>
          <p:cNvSpPr>
            <a:spLocks noGrp="1" noRot="1" noChangeAspect="1" noChangeArrowheads="1" noTextEdit="1"/>
          </p:cNvSpPr>
          <p:nvPr>
            <p:ph type="sldImg"/>
          </p:nvPr>
        </p:nvSpPr>
        <p:spPr>
          <a:ln/>
        </p:spPr>
      </p:sp>
      <p:sp>
        <p:nvSpPr>
          <p:cNvPr id="401419" name="Rectangle 11"/>
          <p:cNvSpPr>
            <a:spLocks noGrp="1" noChangeArrowheads="1"/>
          </p:cNvSpPr>
          <p:nvPr>
            <p:ph type="body" idx="1"/>
          </p:nvPr>
        </p:nvSpPr>
        <p:spPr/>
        <p:txBody>
          <a:bodyPr/>
          <a:lstStyle/>
          <a:p>
            <a:r>
              <a:rPr lang="en-US" b="1"/>
              <a:t>Slide Show Notes</a:t>
            </a:r>
          </a:p>
          <a:p>
            <a:r>
              <a:rPr lang="en-US"/>
              <a:t>Here’s what you need to know about filters, cartridges, and canisters:</a:t>
            </a:r>
          </a:p>
          <a:p>
            <a:pPr lvl="1"/>
            <a:r>
              <a:rPr lang="en-US"/>
              <a:t>All respirator filters, cartridges, and canisters used in the workplace must be labeled and color coded with the NIOSH- (or National Institute of Occupational Safety and Health) approved label.</a:t>
            </a:r>
          </a:p>
          <a:p>
            <a:pPr lvl="1"/>
            <a:r>
              <a:rPr lang="en-US"/>
              <a:t>The label must not be removed and must remain legible.</a:t>
            </a:r>
          </a:p>
          <a:p>
            <a:pPr lvl="1"/>
            <a:r>
              <a:rPr lang="en-US"/>
              <a:t>In addition to the NIOSH-approved label, all filters, cartridges, or canisters must be marked with the manufacturer’s name and part number, and an abbreviation to indicate cartridge or filter type (e.g., N95 or P100).</a:t>
            </a:r>
          </a:p>
          <a:p>
            <a:pPr lvl="1"/>
            <a:r>
              <a:rPr lang="en-US"/>
              <a:t>A matrix approval label must be supplied, usually as an insert in the shipping box.</a:t>
            </a:r>
          </a:p>
          <a:p>
            <a:pPr lvl="1"/>
            <a:r>
              <a:rPr lang="en-US"/>
              <a:t>Air-purifying respirators should be equipped with an end-of-service-life indicator, or ESLI, certified by NIOSH for the contaminant. You must implement a change schedule for canisters and cartridges.</a:t>
            </a:r>
          </a:p>
          <a:p>
            <a:endParaRPr lang="en-US"/>
          </a:p>
          <a:p>
            <a:endParaRPr lang="en-US"/>
          </a:p>
        </p:txBody>
      </p:sp>
    </p:spTree>
    <p:extLst>
      <p:ext uri="{BB962C8B-B14F-4D97-AF65-F5344CB8AC3E}">
        <p14:creationId xmlns:p14="http://schemas.microsoft.com/office/powerpoint/2010/main" val="286484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52D4478-3CB3-4422-A0FF-E62F31F53019}" type="slidenum">
              <a:rPr lang="en-US"/>
              <a:pPr/>
              <a:t>2</a:t>
            </a:fld>
            <a:endParaRPr lang="en-US" dirty="0"/>
          </a:p>
        </p:txBody>
      </p:sp>
      <p:sp>
        <p:nvSpPr>
          <p:cNvPr id="346132" name="Rectangle 20"/>
          <p:cNvSpPr>
            <a:spLocks noGrp="1" noRot="1" noChangeAspect="1" noChangeArrowheads="1" noTextEdit="1"/>
          </p:cNvSpPr>
          <p:nvPr>
            <p:ph type="sldImg"/>
          </p:nvPr>
        </p:nvSpPr>
        <p:spPr>
          <a:ln/>
        </p:spPr>
      </p:sp>
      <p:sp>
        <p:nvSpPr>
          <p:cNvPr id="346133" name="Rectangle 21"/>
          <p:cNvSpPr>
            <a:spLocks noGrp="1" noChangeArrowheads="1"/>
          </p:cNvSpPr>
          <p:nvPr>
            <p:ph type="body" idx="1"/>
          </p:nvPr>
        </p:nvSpPr>
        <p:spPr/>
        <p:txBody>
          <a:bodyPr/>
          <a:lstStyle/>
          <a:p>
            <a:r>
              <a:rPr lang="en-US" b="1" dirty="0"/>
              <a:t>Slide Show Notes</a:t>
            </a:r>
          </a:p>
          <a:p>
            <a:r>
              <a:rPr lang="en-US" dirty="0"/>
              <a:t>By the end of this training session, you will be able to:</a:t>
            </a:r>
          </a:p>
          <a:p>
            <a:pPr lvl="1"/>
            <a:r>
              <a:rPr lang="en-US" dirty="0"/>
              <a:t>Identify the hazards of airborne contaminants;</a:t>
            </a:r>
          </a:p>
          <a:p>
            <a:pPr lvl="1"/>
            <a:r>
              <a:rPr lang="en-US" dirty="0"/>
              <a:t>Identify and use appropriate respiratory protection;</a:t>
            </a:r>
          </a:p>
          <a:p>
            <a:pPr lvl="1"/>
            <a:r>
              <a:rPr lang="en-US" dirty="0"/>
              <a:t>Recognize the limitations and capabilities of respirators in our workplace; </a:t>
            </a:r>
            <a:r>
              <a:rPr lang="en-US" i="1" dirty="0"/>
              <a:t>and</a:t>
            </a:r>
          </a:p>
          <a:p>
            <a:pPr lvl="1"/>
            <a:r>
              <a:rPr lang="en-US" dirty="0"/>
              <a:t>Inspect, maintain, and store respirators.</a:t>
            </a:r>
          </a:p>
          <a:p>
            <a:endParaRPr lang="en-US" dirty="0"/>
          </a:p>
        </p:txBody>
      </p:sp>
    </p:spTree>
    <p:extLst>
      <p:ext uri="{BB962C8B-B14F-4D97-AF65-F5344CB8AC3E}">
        <p14:creationId xmlns:p14="http://schemas.microsoft.com/office/powerpoint/2010/main" val="2847914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8E96AB8-EE0D-4EF0-8FF1-332A29BCD628}" type="slidenum">
              <a:rPr lang="en-US"/>
              <a:pPr/>
              <a:t>23</a:t>
            </a:fld>
            <a:endParaRPr lang="en-US"/>
          </a:p>
        </p:txBody>
      </p:sp>
      <p:sp>
        <p:nvSpPr>
          <p:cNvPr id="266250" name="Rectangle 10"/>
          <p:cNvSpPr>
            <a:spLocks noGrp="1" noRot="1" noChangeAspect="1" noChangeArrowheads="1" noTextEdit="1"/>
          </p:cNvSpPr>
          <p:nvPr>
            <p:ph type="sldImg"/>
          </p:nvPr>
        </p:nvSpPr>
        <p:spPr>
          <a:ln/>
        </p:spPr>
      </p:sp>
      <p:sp>
        <p:nvSpPr>
          <p:cNvPr id="266251" name="Rectangle 11"/>
          <p:cNvSpPr>
            <a:spLocks noGrp="1" noChangeArrowheads="1"/>
          </p:cNvSpPr>
          <p:nvPr>
            <p:ph type="body" idx="1"/>
          </p:nvPr>
        </p:nvSpPr>
        <p:spPr/>
        <p:txBody>
          <a:bodyPr/>
          <a:lstStyle/>
          <a:p>
            <a:r>
              <a:rPr lang="en-US" b="1"/>
              <a:t>Slide Show Notes</a:t>
            </a:r>
          </a:p>
          <a:p>
            <a:r>
              <a:rPr lang="en-US"/>
              <a:t>Not everyone is physically able to use a respirator.</a:t>
            </a:r>
          </a:p>
          <a:p>
            <a:pPr lvl="1"/>
            <a:r>
              <a:rPr lang="en-US"/>
              <a:t>A medical evaluation is required before fit testing and respirator use. The initial evaluation is a questionnaire.</a:t>
            </a:r>
          </a:p>
          <a:p>
            <a:pPr lvl="1"/>
            <a:r>
              <a:rPr lang="en-US"/>
              <a:t>All medical evaluations must be confidential.</a:t>
            </a:r>
          </a:p>
          <a:p>
            <a:pPr lvl="1"/>
            <a:r>
              <a:rPr lang="en-US"/>
              <a:t>You may discuss your questionnaire with the licensed healthcare professional.</a:t>
            </a:r>
          </a:p>
          <a:p>
            <a:pPr lvl="1"/>
            <a:r>
              <a:rPr lang="en-US"/>
              <a:t>Follow-up evaluations must be conducted if conditions of use or user health change.</a:t>
            </a:r>
          </a:p>
        </p:txBody>
      </p:sp>
    </p:spTree>
    <p:extLst>
      <p:ext uri="{BB962C8B-B14F-4D97-AF65-F5344CB8AC3E}">
        <p14:creationId xmlns:p14="http://schemas.microsoft.com/office/powerpoint/2010/main" val="4061237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5D50FCA-A86C-4F8C-8F74-6A2D41DE6AFA}" type="slidenum">
              <a:rPr lang="en-US"/>
              <a:pPr/>
              <a:t>24</a:t>
            </a:fld>
            <a:endParaRPr lang="en-US"/>
          </a:p>
        </p:txBody>
      </p:sp>
      <p:sp>
        <p:nvSpPr>
          <p:cNvPr id="447498" name="Rectangle 10"/>
          <p:cNvSpPr>
            <a:spLocks noGrp="1" noRot="1" noChangeAspect="1" noChangeArrowheads="1" noTextEdit="1"/>
          </p:cNvSpPr>
          <p:nvPr>
            <p:ph type="sldImg"/>
          </p:nvPr>
        </p:nvSpPr>
        <p:spPr>
          <a:ln/>
        </p:spPr>
      </p:sp>
      <p:sp>
        <p:nvSpPr>
          <p:cNvPr id="447499" name="Rectangle 11"/>
          <p:cNvSpPr>
            <a:spLocks noGrp="1" noChangeArrowheads="1"/>
          </p:cNvSpPr>
          <p:nvPr>
            <p:ph type="body" idx="1"/>
          </p:nvPr>
        </p:nvSpPr>
        <p:spPr/>
        <p:txBody>
          <a:bodyPr/>
          <a:lstStyle/>
          <a:p>
            <a:r>
              <a:rPr lang="en-US" b="1"/>
              <a:t>Slide Show Notes</a:t>
            </a:r>
          </a:p>
          <a:p>
            <a:r>
              <a:rPr lang="en-US"/>
              <a:t>Fit testing is a critical part of using respirators safely:</a:t>
            </a:r>
          </a:p>
          <a:p>
            <a:pPr lvl="1"/>
            <a:r>
              <a:rPr lang="en-US"/>
              <a:t>Before an employee uses any respirator with a negative- or positive-pressure tight-fitting facepiece, the employee must be fit tested with the same make, model, style, and size of respirator that will be used during work activities.</a:t>
            </a:r>
          </a:p>
          <a:p>
            <a:pPr lvl="1"/>
            <a:r>
              <a:rPr lang="en-US"/>
              <a:t>The fit test ensures no contaminants are leaking into the facepiece.</a:t>
            </a:r>
          </a:p>
          <a:p>
            <a:pPr lvl="1"/>
            <a:r>
              <a:rPr lang="en-US"/>
              <a:t>Retesting is required annually, and after weight loss or dental work.</a:t>
            </a:r>
          </a:p>
          <a:p>
            <a:pPr lvl="1"/>
            <a:r>
              <a:rPr lang="en-US"/>
              <a:t>Finally, beards are not allowed when wearing a respirator.</a:t>
            </a:r>
          </a:p>
        </p:txBody>
      </p:sp>
    </p:spTree>
    <p:extLst>
      <p:ext uri="{BB962C8B-B14F-4D97-AF65-F5344CB8AC3E}">
        <p14:creationId xmlns:p14="http://schemas.microsoft.com/office/powerpoint/2010/main" val="3393865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8DB9961-644C-4BEA-9A62-02C4A0C6E8BB}" type="slidenum">
              <a:rPr lang="en-US"/>
              <a:pPr/>
              <a:t>25</a:t>
            </a:fld>
            <a:endParaRPr lang="en-US"/>
          </a:p>
        </p:txBody>
      </p:sp>
      <p:sp>
        <p:nvSpPr>
          <p:cNvPr id="235532" name="Rectangle 12"/>
          <p:cNvSpPr>
            <a:spLocks noGrp="1" noRot="1" noChangeAspect="1" noChangeArrowheads="1" noTextEdit="1"/>
          </p:cNvSpPr>
          <p:nvPr>
            <p:ph type="sldImg"/>
          </p:nvPr>
        </p:nvSpPr>
        <p:spPr>
          <a:ln/>
        </p:spPr>
      </p:sp>
      <p:sp>
        <p:nvSpPr>
          <p:cNvPr id="235533" name="Rectangle 13"/>
          <p:cNvSpPr>
            <a:spLocks noGrp="1" noChangeArrowheads="1"/>
          </p:cNvSpPr>
          <p:nvPr>
            <p:ph type="body" idx="1"/>
          </p:nvPr>
        </p:nvSpPr>
        <p:spPr/>
        <p:txBody>
          <a:bodyPr/>
          <a:lstStyle/>
          <a:p>
            <a:pPr>
              <a:lnSpc>
                <a:spcPct val="95000"/>
              </a:lnSpc>
            </a:pPr>
            <a:r>
              <a:rPr lang="en-US" b="1"/>
              <a:t>Slide Show Notes</a:t>
            </a:r>
          </a:p>
          <a:p>
            <a:pPr lvl="1">
              <a:lnSpc>
                <a:spcPct val="95000"/>
              </a:lnSpc>
            </a:pPr>
            <a:r>
              <a:rPr lang="en-US"/>
              <a:t>Qualitative fit testing is done for negative pressure APRs.</a:t>
            </a:r>
          </a:p>
          <a:p>
            <a:pPr lvl="2">
              <a:lnSpc>
                <a:spcPct val="95000"/>
              </a:lnSpc>
            </a:pPr>
            <a:r>
              <a:rPr lang="en-US"/>
              <a:t>Users may rely on either a qualitative or a quantitative fit test procedure for exposure levels less than 10 times the occupational exposure limit.</a:t>
            </a:r>
          </a:p>
          <a:p>
            <a:pPr lvl="1">
              <a:lnSpc>
                <a:spcPct val="95000"/>
              </a:lnSpc>
            </a:pPr>
            <a:r>
              <a:rPr lang="en-US"/>
              <a:t>Fit testing of tight-fitting atmosphere-supplying respirators and tight-fitting powered air-purifying respirators can be performed using either quantitative or qualitative testing in the negative pressure mode.</a:t>
            </a:r>
          </a:p>
          <a:p>
            <a:pPr lvl="1">
              <a:lnSpc>
                <a:spcPct val="95000"/>
              </a:lnSpc>
            </a:pPr>
            <a:r>
              <a:rPr lang="en-US"/>
              <a:t>Qualitative fit testing is pass-fail, is very subjective, and relies on the wearer to identify whether they smell or taste the challenge agent. For example:</a:t>
            </a:r>
          </a:p>
          <a:p>
            <a:pPr lvl="2">
              <a:lnSpc>
                <a:spcPct val="95000"/>
              </a:lnSpc>
            </a:pPr>
            <a:r>
              <a:rPr lang="en-US"/>
              <a:t>Irritant smoke is one substance used in a qualitative test to determine if the wearer can detect it.</a:t>
            </a:r>
          </a:p>
          <a:p>
            <a:pPr lvl="2">
              <a:lnSpc>
                <a:spcPct val="95000"/>
              </a:lnSpc>
            </a:pPr>
            <a:r>
              <a:rPr lang="en-US"/>
              <a:t>Ambient aerosols are also used for qualitative testing.</a:t>
            </a:r>
          </a:p>
          <a:p>
            <a:pPr>
              <a:lnSpc>
                <a:spcPct val="95000"/>
              </a:lnSpc>
            </a:pPr>
            <a:r>
              <a:rPr lang="en-US"/>
              <a:t>Make sure you know how to conduct the fit test procedures your facility uses. For more information on fit test requirements, check the regulation at 29 CFR 1910.134, Appendix A.</a:t>
            </a:r>
          </a:p>
          <a:p>
            <a:pPr>
              <a:lnSpc>
                <a:spcPct val="95000"/>
              </a:lnSpc>
            </a:pPr>
            <a:r>
              <a:rPr lang="en-US" i="1"/>
              <a:t>Discuss the fit test procedures used at your facility. Modify this slide or add slides that describe the fit testing requirements for respirators used at your facility. Some qualitative fit tests include: isoamyl acetate, irritant smoke, saccharin solution aerosol, or Bitrex™ aerosol.</a:t>
            </a:r>
          </a:p>
          <a:p>
            <a:pPr>
              <a:lnSpc>
                <a:spcPct val="95000"/>
              </a:lnSpc>
            </a:pPr>
            <a:r>
              <a:rPr lang="en-US" i="1"/>
              <a:t>Consult with the regulation at 29 CFR 1910.134, Appendix A, for fit test requirements.</a:t>
            </a:r>
          </a:p>
        </p:txBody>
      </p:sp>
    </p:spTree>
    <p:extLst>
      <p:ext uri="{BB962C8B-B14F-4D97-AF65-F5344CB8AC3E}">
        <p14:creationId xmlns:p14="http://schemas.microsoft.com/office/powerpoint/2010/main" val="1207122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678E02-9AE3-43A8-B041-FFA11BEF818E}" type="slidenum">
              <a:rPr lang="en-US"/>
              <a:pPr/>
              <a:t>26</a:t>
            </a:fld>
            <a:endParaRPr lang="en-US"/>
          </a:p>
        </p:txBody>
      </p:sp>
      <p:sp>
        <p:nvSpPr>
          <p:cNvPr id="443400" name="Rectangle 8"/>
          <p:cNvSpPr>
            <a:spLocks noGrp="1" noRot="1" noChangeAspect="1" noChangeArrowheads="1" noTextEdit="1"/>
          </p:cNvSpPr>
          <p:nvPr>
            <p:ph type="sldImg"/>
          </p:nvPr>
        </p:nvSpPr>
        <p:spPr>
          <a:ln/>
        </p:spPr>
      </p:sp>
      <p:sp>
        <p:nvSpPr>
          <p:cNvPr id="443401" name="Rectangle 9"/>
          <p:cNvSpPr>
            <a:spLocks noGrp="1" noChangeArrowheads="1"/>
          </p:cNvSpPr>
          <p:nvPr>
            <p:ph type="body" idx="1"/>
          </p:nvPr>
        </p:nvSpPr>
        <p:spPr/>
        <p:txBody>
          <a:bodyPr/>
          <a:lstStyle/>
          <a:p>
            <a:r>
              <a:rPr lang="en-US" b="1"/>
              <a:t>Slide Show Notes</a:t>
            </a:r>
          </a:p>
          <a:p>
            <a:pPr lvl="1"/>
            <a:r>
              <a:rPr lang="en-US"/>
              <a:t>Quantitative fit testing is an assessment of the adequacy of respirator fit by numerically measuring the amount of leakage into the respirator. It provides a number called a fit factor, which can identify the quality of the fit and document compliance with OSHA standards. Some quantitative tests include:</a:t>
            </a:r>
          </a:p>
          <a:p>
            <a:pPr lvl="2"/>
            <a:r>
              <a:rPr lang="en-US"/>
              <a:t>Controlled negative pressure</a:t>
            </a:r>
          </a:p>
          <a:p>
            <a:pPr lvl="2"/>
            <a:r>
              <a:rPr lang="en-US"/>
              <a:t>Ambient atmosphere (Portacount™)</a:t>
            </a:r>
          </a:p>
          <a:p>
            <a:pPr lvl="1"/>
            <a:r>
              <a:rPr lang="en-US"/>
              <a:t>It is used on negative-pressure APRs for exposure levels greater than 10 times the occupational exposure limit. Remember that fit testing of tight-fitting atmosphere-supplying respirators and tight-fitting powered air-purifying respirators can be performed using either quantitative or qualitative testing in the negative pressure mode.</a:t>
            </a:r>
          </a:p>
        </p:txBody>
      </p:sp>
    </p:spTree>
    <p:extLst>
      <p:ext uri="{BB962C8B-B14F-4D97-AF65-F5344CB8AC3E}">
        <p14:creationId xmlns:p14="http://schemas.microsoft.com/office/powerpoint/2010/main" val="1403298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0D3FE33-77D7-47E7-8F88-251914232BD0}" type="slidenum">
              <a:rPr lang="en-US"/>
              <a:pPr/>
              <a:t>27</a:t>
            </a:fld>
            <a:endParaRPr lang="en-US"/>
          </a:p>
        </p:txBody>
      </p:sp>
      <p:sp>
        <p:nvSpPr>
          <p:cNvPr id="268298" name="Rectangle 10"/>
          <p:cNvSpPr>
            <a:spLocks noGrp="1" noRot="1" noChangeAspect="1" noChangeArrowheads="1" noTextEdit="1"/>
          </p:cNvSpPr>
          <p:nvPr>
            <p:ph type="sldImg"/>
          </p:nvPr>
        </p:nvSpPr>
        <p:spPr>
          <a:ln/>
        </p:spPr>
      </p:sp>
      <p:sp>
        <p:nvSpPr>
          <p:cNvPr id="268299" name="Rectangle 11"/>
          <p:cNvSpPr>
            <a:spLocks noGrp="1" noChangeArrowheads="1"/>
          </p:cNvSpPr>
          <p:nvPr>
            <p:ph type="body" idx="1"/>
          </p:nvPr>
        </p:nvSpPr>
        <p:spPr/>
        <p:txBody>
          <a:bodyPr/>
          <a:lstStyle/>
          <a:p>
            <a:pPr>
              <a:lnSpc>
                <a:spcPct val="90000"/>
              </a:lnSpc>
            </a:pPr>
            <a:r>
              <a:rPr lang="en-US" b="1"/>
              <a:t>Slide Show Notes</a:t>
            </a:r>
          </a:p>
          <a:p>
            <a:pPr>
              <a:lnSpc>
                <a:spcPct val="90000"/>
              </a:lnSpc>
            </a:pPr>
            <a:r>
              <a:rPr lang="en-US"/>
              <a:t>For respirators to protect you, they must have a complete seal.</a:t>
            </a:r>
          </a:p>
          <a:p>
            <a:pPr lvl="1">
              <a:lnSpc>
                <a:spcPct val="90000"/>
              </a:lnSpc>
            </a:pPr>
            <a:r>
              <a:rPr lang="en-US"/>
              <a:t>Employees who have facial hair or any condition that interferes with the face-to-facepiece seal or valve function are not allowed to wear tight-fitting facepieces. Corrective glasses or goggles or other PPE must be worn in a manner that does not interfere with the face-to-facepiece seal.</a:t>
            </a:r>
          </a:p>
          <a:p>
            <a:pPr lvl="1">
              <a:lnSpc>
                <a:spcPct val="90000"/>
              </a:lnSpc>
            </a:pPr>
            <a:r>
              <a:rPr lang="en-US"/>
              <a:t>The facepiece seal is paramount and must be complete.</a:t>
            </a:r>
          </a:p>
          <a:p>
            <a:pPr lvl="1">
              <a:lnSpc>
                <a:spcPct val="90000"/>
              </a:lnSpc>
            </a:pPr>
            <a:r>
              <a:rPr lang="en-US"/>
              <a:t>Employees wearing tight-fitting respirators must perform a user seal check each time they put on the respirator using the procedures in Appendix B-1 of 29 CFR 1910.134 or equally effective manufacturer’s procedures.</a:t>
            </a:r>
          </a:p>
          <a:p>
            <a:pPr lvl="1">
              <a:lnSpc>
                <a:spcPct val="90000"/>
              </a:lnSpc>
            </a:pPr>
            <a:r>
              <a:rPr lang="en-US"/>
              <a:t>Conduct both a positive and negative pressure check. Hold your hand over the air intake valve to test the positive pressure. Also, hold your hands over the filters or cartridge components to check negative pressure, as pictured here.</a:t>
            </a:r>
          </a:p>
          <a:p>
            <a:pPr>
              <a:lnSpc>
                <a:spcPct val="90000"/>
              </a:lnSpc>
            </a:pPr>
            <a:r>
              <a:rPr lang="en-US"/>
              <a:t>Make sure you know how to check the seals on the respirators you use in your facility.</a:t>
            </a:r>
            <a:endParaRPr lang="en-US" i="1"/>
          </a:p>
          <a:p>
            <a:pPr>
              <a:lnSpc>
                <a:spcPct val="90000"/>
              </a:lnSpc>
            </a:pPr>
            <a:r>
              <a:rPr lang="en-US" i="1"/>
              <a:t>Modify this slide to describe any other seal protection procedures required at your facility.</a:t>
            </a:r>
            <a:r>
              <a:rPr lang="en-US"/>
              <a:t> </a:t>
            </a:r>
          </a:p>
        </p:txBody>
      </p:sp>
    </p:spTree>
    <p:extLst>
      <p:ext uri="{BB962C8B-B14F-4D97-AF65-F5344CB8AC3E}">
        <p14:creationId xmlns:p14="http://schemas.microsoft.com/office/powerpoint/2010/main" val="1400137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15D8F6F-61BF-4D41-B808-27983D158E50}" type="slidenum">
              <a:rPr lang="en-US"/>
              <a:pPr/>
              <a:t>28</a:t>
            </a:fld>
            <a:endParaRPr lang="en-US"/>
          </a:p>
        </p:txBody>
      </p:sp>
      <p:sp>
        <p:nvSpPr>
          <p:cNvPr id="389132" name="Rectangle 12"/>
          <p:cNvSpPr>
            <a:spLocks noGrp="1" noRot="1" noChangeAspect="1" noChangeArrowheads="1" noTextEdit="1"/>
          </p:cNvSpPr>
          <p:nvPr>
            <p:ph type="sldImg"/>
          </p:nvPr>
        </p:nvSpPr>
        <p:spPr>
          <a:ln/>
        </p:spPr>
      </p:sp>
      <p:sp>
        <p:nvSpPr>
          <p:cNvPr id="389133" name="Rectangle 13"/>
          <p:cNvSpPr>
            <a:spLocks noGrp="1" noChangeArrowheads="1"/>
          </p:cNvSpPr>
          <p:nvPr>
            <p:ph type="body" idx="1"/>
          </p:nvPr>
        </p:nvSpPr>
        <p:spPr/>
        <p:txBody>
          <a:bodyPr/>
          <a:lstStyle/>
          <a:p>
            <a:r>
              <a:rPr lang="en-US" b="1"/>
              <a:t>Slide Show Notes</a:t>
            </a:r>
          </a:p>
          <a:p>
            <a:r>
              <a:rPr lang="en-US"/>
              <a:t>Now we’ll talk about the inspection, maintenance, and storage procedures for respirators.</a:t>
            </a:r>
          </a:p>
          <a:p>
            <a:pPr lvl="1"/>
            <a:r>
              <a:rPr lang="en-US"/>
              <a:t>First of all, inspect all respirators used in routine situations before each use and during cleaning, making sure to follow manufacturer’s instructions. Check all components of respirator function, tightness of connections, and the condition of the various parts.</a:t>
            </a:r>
          </a:p>
          <a:p>
            <a:pPr lvl="1"/>
            <a:r>
              <a:rPr lang="en-US"/>
              <a:t>All respirators maintained for use in emergency situations shall be inspected as follows:</a:t>
            </a:r>
          </a:p>
          <a:p>
            <a:pPr lvl="2"/>
            <a:r>
              <a:rPr lang="en-US"/>
              <a:t>At least monthly and in accordance with the manufacturer’s recommendations</a:t>
            </a:r>
          </a:p>
          <a:p>
            <a:pPr lvl="2"/>
            <a:r>
              <a:rPr lang="en-US"/>
              <a:t>For proper function before and after each use</a:t>
            </a:r>
          </a:p>
          <a:p>
            <a:pPr lvl="1"/>
            <a:r>
              <a:rPr lang="en-US"/>
              <a:t>Check elastic parts for pliability and signs of deterioration.</a:t>
            </a:r>
          </a:p>
          <a:p>
            <a:pPr lvl="1"/>
            <a:r>
              <a:rPr lang="en-US"/>
              <a:t>Finally, report any problems or defects to your supervisor. Do not attempt to repair any respirator components unless you are certified and authorized to do it.</a:t>
            </a:r>
          </a:p>
          <a:p>
            <a:r>
              <a:rPr lang="en-US"/>
              <a:t>Make sure you know and follow your facility’s inspection procedures.</a:t>
            </a:r>
          </a:p>
          <a:p>
            <a:r>
              <a:rPr lang="en-US" i="1"/>
              <a:t>Modify this slide or add slides to describe the specific inspection procedures for respirators at your facility.  Show trainees the respirator inspection sheet. Have trainees conduct inspections of the sample respirators.</a:t>
            </a:r>
          </a:p>
        </p:txBody>
      </p:sp>
    </p:spTree>
    <p:extLst>
      <p:ext uri="{BB962C8B-B14F-4D97-AF65-F5344CB8AC3E}">
        <p14:creationId xmlns:p14="http://schemas.microsoft.com/office/powerpoint/2010/main" val="2177339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54EFEA-5D85-487B-8130-3FD29A74C02F}" type="slidenum">
              <a:rPr lang="en-US"/>
              <a:pPr/>
              <a:t>29</a:t>
            </a:fld>
            <a:endParaRPr lang="en-US"/>
          </a:p>
        </p:txBody>
      </p:sp>
      <p:sp>
        <p:nvSpPr>
          <p:cNvPr id="391178" name="Rectangle 10"/>
          <p:cNvSpPr>
            <a:spLocks noGrp="1" noRot="1" noChangeAspect="1" noChangeArrowheads="1" noTextEdit="1"/>
          </p:cNvSpPr>
          <p:nvPr>
            <p:ph type="sldImg"/>
          </p:nvPr>
        </p:nvSpPr>
        <p:spPr>
          <a:ln/>
        </p:spPr>
      </p:sp>
      <p:sp>
        <p:nvSpPr>
          <p:cNvPr id="391179" name="Rectangle 11"/>
          <p:cNvSpPr>
            <a:spLocks noGrp="1" noChangeArrowheads="1"/>
          </p:cNvSpPr>
          <p:nvPr>
            <p:ph type="body" idx="1"/>
          </p:nvPr>
        </p:nvSpPr>
        <p:spPr/>
        <p:txBody>
          <a:bodyPr/>
          <a:lstStyle/>
          <a:p>
            <a:r>
              <a:rPr lang="en-US" b="1"/>
              <a:t>Slide Show Notes</a:t>
            </a:r>
          </a:p>
          <a:p>
            <a:r>
              <a:rPr lang="en-US"/>
              <a:t>Always store respirators properly.</a:t>
            </a:r>
          </a:p>
          <a:p>
            <a:pPr lvl="1"/>
            <a:r>
              <a:rPr lang="en-US"/>
              <a:t>Protect all respirators and other protective equipment from damage, contamination, dust, sunlight, extreme temperatures, excessive moisture, and damaging chemicals when they are stored.</a:t>
            </a:r>
          </a:p>
          <a:p>
            <a:pPr lvl="1"/>
            <a:r>
              <a:rPr lang="en-US"/>
              <a:t>Store the dry respirator and cartridges in a clean container or bag.</a:t>
            </a:r>
          </a:p>
          <a:p>
            <a:pPr lvl="1"/>
            <a:r>
              <a:rPr lang="en-US"/>
              <a:t>Do not allow the respirator to be stored in a way that will allow the facepiece to become distorted.</a:t>
            </a:r>
          </a:p>
          <a:p>
            <a:r>
              <a:rPr lang="en-US"/>
              <a:t>Make sure you follow your facility’s storage procedures for respirators.</a:t>
            </a:r>
            <a:endParaRPr lang="en-US" i="1"/>
          </a:p>
          <a:p>
            <a:r>
              <a:rPr lang="en-US" i="1"/>
              <a:t>Modify this slide to describe or show additional respirator storage requirements at your facility.  Show trainees where and how respirators are stored at your facility.</a:t>
            </a:r>
          </a:p>
        </p:txBody>
      </p:sp>
    </p:spTree>
    <p:extLst>
      <p:ext uri="{BB962C8B-B14F-4D97-AF65-F5344CB8AC3E}">
        <p14:creationId xmlns:p14="http://schemas.microsoft.com/office/powerpoint/2010/main" val="2300303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D6AF94-9223-4EEA-8B35-DAFE2E68827D}" type="slidenum">
              <a:rPr lang="en-US"/>
              <a:pPr/>
              <a:t>30</a:t>
            </a:fld>
            <a:endParaRPr lang="en-US"/>
          </a:p>
        </p:txBody>
      </p:sp>
      <p:sp>
        <p:nvSpPr>
          <p:cNvPr id="390156" name="Rectangle 12"/>
          <p:cNvSpPr>
            <a:spLocks noGrp="1" noRot="1" noChangeAspect="1" noChangeArrowheads="1" noTextEdit="1"/>
          </p:cNvSpPr>
          <p:nvPr>
            <p:ph type="sldImg"/>
          </p:nvPr>
        </p:nvSpPr>
        <p:spPr>
          <a:ln/>
        </p:spPr>
      </p:sp>
      <p:sp>
        <p:nvSpPr>
          <p:cNvPr id="390157" name="Rectangle 13"/>
          <p:cNvSpPr>
            <a:spLocks noGrp="1" noChangeArrowheads="1"/>
          </p:cNvSpPr>
          <p:nvPr>
            <p:ph type="body" idx="1"/>
          </p:nvPr>
        </p:nvSpPr>
        <p:spPr/>
        <p:txBody>
          <a:bodyPr/>
          <a:lstStyle/>
          <a:p>
            <a:pPr>
              <a:lnSpc>
                <a:spcPct val="95000"/>
              </a:lnSpc>
            </a:pPr>
            <a:r>
              <a:rPr lang="en-US" b="1"/>
              <a:t>Slide Show Notes</a:t>
            </a:r>
          </a:p>
          <a:p>
            <a:pPr>
              <a:lnSpc>
                <a:spcPct val="95000"/>
              </a:lnSpc>
            </a:pPr>
            <a:r>
              <a:rPr lang="en-US"/>
              <a:t>Now we’ll discuss the cleaning procedures for APRs.</a:t>
            </a:r>
          </a:p>
          <a:p>
            <a:pPr lvl="1">
              <a:lnSpc>
                <a:spcPct val="95000"/>
              </a:lnSpc>
            </a:pPr>
            <a:r>
              <a:rPr lang="en-US"/>
              <a:t>First, a note about dust masks—throw them away after use. Once a mask is coated with dust, replace it. Don’t try to clean it.</a:t>
            </a:r>
          </a:p>
          <a:p>
            <a:pPr lvl="1">
              <a:lnSpc>
                <a:spcPct val="95000"/>
              </a:lnSpc>
            </a:pPr>
            <a:r>
              <a:rPr lang="en-US"/>
              <a:t>For APRs, remove filters, cartridges, or canisters. Disassemble facepieces by removing speaking diaphragms, demand and pressure-demand valve assemblies, hoses, or any components recommended by the manufacturer. Discard or repair any defective parts.</a:t>
            </a:r>
          </a:p>
          <a:p>
            <a:pPr lvl="1">
              <a:lnSpc>
                <a:spcPct val="95000"/>
              </a:lnSpc>
            </a:pPr>
            <a:r>
              <a:rPr lang="en-US"/>
              <a:t>Wash components in warm water with a mild detergent or with a cleaner recommended by the manufacturer. A stiff bristle (not wire) brush may be used to facilitate the removal of dirt. Rinse components thoroughly in clean, warm (43 degree Celsius [110 degree Fahrenheit] maximum), preferably running, water. Drain. Remove the cartridges.</a:t>
            </a:r>
          </a:p>
          <a:p>
            <a:pPr lvl="1">
              <a:lnSpc>
                <a:spcPct val="95000"/>
              </a:lnSpc>
            </a:pPr>
            <a:r>
              <a:rPr lang="en-US"/>
              <a:t>Be careful replacing any inhalation and exhalation valves.</a:t>
            </a:r>
          </a:p>
          <a:p>
            <a:pPr lvl="1">
              <a:lnSpc>
                <a:spcPct val="95000"/>
              </a:lnSpc>
            </a:pPr>
            <a:r>
              <a:rPr lang="en-US"/>
              <a:t>Dry with a clean, dust-free cloth or air dry in a clean room.</a:t>
            </a:r>
          </a:p>
          <a:p>
            <a:pPr lvl="1">
              <a:lnSpc>
                <a:spcPct val="95000"/>
              </a:lnSpc>
            </a:pPr>
            <a:r>
              <a:rPr lang="en-US"/>
              <a:t>Finally, reassemble the respirator components, and test to make sure the respirator is fully functional for use.</a:t>
            </a:r>
          </a:p>
          <a:p>
            <a:pPr>
              <a:lnSpc>
                <a:spcPct val="95000"/>
              </a:lnSpc>
            </a:pPr>
            <a:r>
              <a:rPr lang="en-US"/>
              <a:t>Make sure you follow your facility’s cleaning procedures.</a:t>
            </a:r>
            <a:endParaRPr lang="en-US" i="1"/>
          </a:p>
          <a:p>
            <a:pPr>
              <a:lnSpc>
                <a:spcPct val="95000"/>
              </a:lnSpc>
            </a:pPr>
            <a:r>
              <a:rPr lang="en-US" i="1"/>
              <a:t>Modify this slide to describe additional respirator maintenance and cleaning requirements at your facility. Show trainees a copy of the manufacturer’s cleaning instructions.  Have trainees perform the cleaning procedures using a sample respirator.</a:t>
            </a:r>
          </a:p>
        </p:txBody>
      </p:sp>
    </p:spTree>
    <p:extLst>
      <p:ext uri="{BB962C8B-B14F-4D97-AF65-F5344CB8AC3E}">
        <p14:creationId xmlns:p14="http://schemas.microsoft.com/office/powerpoint/2010/main" val="4082718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9AA0440-48A4-4543-9F04-497C577AD8F6}" type="slidenum">
              <a:rPr lang="en-US"/>
              <a:pPr/>
              <a:t>31</a:t>
            </a:fld>
            <a:endParaRPr lang="en-US"/>
          </a:p>
        </p:txBody>
      </p:sp>
      <p:sp>
        <p:nvSpPr>
          <p:cNvPr id="420876" name="Rectangle 12"/>
          <p:cNvSpPr>
            <a:spLocks noGrp="1" noRot="1" noChangeAspect="1" noChangeArrowheads="1" noTextEdit="1"/>
          </p:cNvSpPr>
          <p:nvPr>
            <p:ph type="sldImg"/>
          </p:nvPr>
        </p:nvSpPr>
        <p:spPr>
          <a:ln/>
        </p:spPr>
      </p:sp>
      <p:sp>
        <p:nvSpPr>
          <p:cNvPr id="420877" name="Rectangle 13"/>
          <p:cNvSpPr>
            <a:spLocks noGrp="1" noChangeArrowheads="1"/>
          </p:cNvSpPr>
          <p:nvPr>
            <p:ph type="body" idx="1"/>
          </p:nvPr>
        </p:nvSpPr>
        <p:spPr/>
        <p:txBody>
          <a:bodyPr/>
          <a:lstStyle/>
          <a:p>
            <a:r>
              <a:rPr lang="en-US" b="1"/>
              <a:t>Slide Show Notes</a:t>
            </a:r>
          </a:p>
          <a:p>
            <a:pPr lvl="1"/>
            <a:r>
              <a:rPr lang="en-US"/>
              <a:t>Now it’s time to ask yourself if you understand the information presented so far. Do you understand your responsibilities for the care and use of respirators and their components?</a:t>
            </a:r>
          </a:p>
          <a:p>
            <a:pPr lvl="1"/>
            <a:r>
              <a:rPr lang="en-US"/>
              <a:t>Do you understand the respiratory protection plan and the information about IDLH atmospheres?</a:t>
            </a:r>
          </a:p>
        </p:txBody>
      </p:sp>
    </p:spTree>
    <p:extLst>
      <p:ext uri="{BB962C8B-B14F-4D97-AF65-F5344CB8AC3E}">
        <p14:creationId xmlns:p14="http://schemas.microsoft.com/office/powerpoint/2010/main" val="3795473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1108428-F751-4978-899E-1E0DD564BC3E}" type="slidenum">
              <a:rPr lang="en-US"/>
              <a:pPr/>
              <a:t>32</a:t>
            </a:fld>
            <a:endParaRPr lang="en-US"/>
          </a:p>
        </p:txBody>
      </p:sp>
      <p:sp>
        <p:nvSpPr>
          <p:cNvPr id="256010" name="Rectangle 10"/>
          <p:cNvSpPr>
            <a:spLocks noGrp="1" noRot="1" noChangeAspect="1" noChangeArrowheads="1" noTextEdit="1"/>
          </p:cNvSpPr>
          <p:nvPr>
            <p:ph type="sldImg"/>
          </p:nvPr>
        </p:nvSpPr>
        <p:spPr>
          <a:ln/>
        </p:spPr>
      </p:sp>
      <p:sp>
        <p:nvSpPr>
          <p:cNvPr id="256011" name="Rectangle 11"/>
          <p:cNvSpPr>
            <a:spLocks noGrp="1" noChangeArrowheads="1"/>
          </p:cNvSpPr>
          <p:nvPr>
            <p:ph type="body" idx="1"/>
          </p:nvPr>
        </p:nvSpPr>
        <p:spPr/>
        <p:txBody>
          <a:bodyPr/>
          <a:lstStyle/>
          <a:p>
            <a:r>
              <a:rPr lang="en-US" b="1"/>
              <a:t>Slide Show Notes</a:t>
            </a:r>
          </a:p>
          <a:p>
            <a:r>
              <a:rPr lang="en-US"/>
              <a:t>Respirator use has strict federal regulations.</a:t>
            </a:r>
          </a:p>
          <a:p>
            <a:pPr lvl="1"/>
            <a:r>
              <a:rPr lang="en-US"/>
              <a:t>If you use respiratory protection, it is important that all the following regulatory elements (Code of Federal Regulations Title 29, Section 1910.134) be in place:</a:t>
            </a:r>
          </a:p>
          <a:p>
            <a:pPr lvl="2"/>
            <a:r>
              <a:rPr lang="en-US"/>
              <a:t>A written respiratory protection plan;</a:t>
            </a:r>
          </a:p>
          <a:p>
            <a:pPr lvl="2"/>
            <a:r>
              <a:rPr lang="en-US"/>
              <a:t>Employee training;</a:t>
            </a:r>
          </a:p>
          <a:p>
            <a:pPr lvl="2"/>
            <a:r>
              <a:rPr lang="en-US"/>
              <a:t>Medical evaluation;</a:t>
            </a:r>
          </a:p>
          <a:p>
            <a:pPr lvl="2"/>
            <a:r>
              <a:rPr lang="en-US"/>
              <a:t>Fit testing; </a:t>
            </a:r>
            <a:r>
              <a:rPr lang="en-US" i="1"/>
              <a:t>and</a:t>
            </a:r>
          </a:p>
          <a:p>
            <a:pPr lvl="2"/>
            <a:r>
              <a:rPr lang="en-US"/>
              <a:t>Provision of respirators at no cost to employee.</a:t>
            </a:r>
          </a:p>
        </p:txBody>
      </p:sp>
    </p:spTree>
    <p:extLst>
      <p:ext uri="{BB962C8B-B14F-4D97-AF65-F5344CB8AC3E}">
        <p14:creationId xmlns:p14="http://schemas.microsoft.com/office/powerpoint/2010/main" val="421360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D8E40C8-8DDC-43E1-826C-3EAD4E677D3F}" type="slidenum">
              <a:rPr lang="en-US"/>
              <a:pPr/>
              <a:t>5</a:t>
            </a:fld>
            <a:endParaRPr lang="en-US" dirty="0"/>
          </a:p>
        </p:txBody>
      </p:sp>
      <p:sp>
        <p:nvSpPr>
          <p:cNvPr id="350220" name="Rectangle 12"/>
          <p:cNvSpPr>
            <a:spLocks noGrp="1" noRot="1" noChangeAspect="1" noChangeArrowheads="1" noTextEdit="1"/>
          </p:cNvSpPr>
          <p:nvPr>
            <p:ph type="sldImg"/>
          </p:nvPr>
        </p:nvSpPr>
        <p:spPr>
          <a:ln/>
        </p:spPr>
      </p:sp>
      <p:sp>
        <p:nvSpPr>
          <p:cNvPr id="350221" name="Rectangle 13"/>
          <p:cNvSpPr>
            <a:spLocks noGrp="1" noChangeArrowheads="1"/>
          </p:cNvSpPr>
          <p:nvPr>
            <p:ph type="body" idx="1"/>
          </p:nvPr>
        </p:nvSpPr>
        <p:spPr/>
        <p:txBody>
          <a:bodyPr/>
          <a:lstStyle/>
          <a:p>
            <a:r>
              <a:rPr lang="en-US" b="1" dirty="0"/>
              <a:t>Slide Show Notes</a:t>
            </a:r>
          </a:p>
          <a:p>
            <a:r>
              <a:rPr lang="en-US" dirty="0"/>
              <a:t>Here are several categories of inhalation hazards that can occur at a workplace:</a:t>
            </a:r>
          </a:p>
          <a:p>
            <a:pPr lvl="1"/>
            <a:r>
              <a:rPr lang="en-US" dirty="0"/>
              <a:t>Airborne particles such as:</a:t>
            </a:r>
          </a:p>
          <a:p>
            <a:pPr lvl="2"/>
            <a:r>
              <a:rPr lang="en-US" dirty="0"/>
              <a:t>Dust, fog, smoke, fume, mist, and aerosol;</a:t>
            </a:r>
          </a:p>
          <a:p>
            <a:pPr lvl="1"/>
            <a:r>
              <a:rPr lang="en-US" dirty="0"/>
              <a:t>Chemical vapors or gases;</a:t>
            </a:r>
          </a:p>
          <a:p>
            <a:pPr lvl="1"/>
            <a:r>
              <a:rPr lang="en-US" dirty="0"/>
              <a:t>Biological organisms:</a:t>
            </a:r>
          </a:p>
          <a:p>
            <a:pPr lvl="2"/>
            <a:r>
              <a:rPr lang="en-US" dirty="0"/>
              <a:t>Bacteria, mold, spores, fungi, or a viruses;</a:t>
            </a:r>
            <a:r>
              <a:rPr lang="en-US" i="1" dirty="0"/>
              <a:t> and</a:t>
            </a:r>
          </a:p>
          <a:p>
            <a:pPr lvl="1"/>
            <a:r>
              <a:rPr lang="en-US" dirty="0"/>
              <a:t>Lack of adequate oxygen</a:t>
            </a:r>
          </a:p>
          <a:p>
            <a:r>
              <a:rPr lang="en-US" dirty="0"/>
              <a:t>Make sure you know the inhalation hazards in our workplace for which you must wear respirators.</a:t>
            </a:r>
            <a:endParaRPr lang="en-US" i="1" dirty="0"/>
          </a:p>
          <a:p>
            <a:r>
              <a:rPr lang="en-US" i="1" dirty="0"/>
              <a:t>Ask trainees to identify inhalation hazards in their work areas. Modify this slide or add slides to describe the specific respiratory hazards in your facility.</a:t>
            </a:r>
          </a:p>
        </p:txBody>
      </p:sp>
    </p:spTree>
    <p:extLst>
      <p:ext uri="{BB962C8B-B14F-4D97-AF65-F5344CB8AC3E}">
        <p14:creationId xmlns:p14="http://schemas.microsoft.com/office/powerpoint/2010/main" val="2705558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6D3D65-1014-4045-82A0-6189FB4A4DF6}" type="slidenum">
              <a:rPr lang="en-US"/>
              <a:pPr/>
              <a:t>33</a:t>
            </a:fld>
            <a:endParaRPr lang="en-US"/>
          </a:p>
        </p:txBody>
      </p:sp>
      <p:sp>
        <p:nvSpPr>
          <p:cNvPr id="264202" name="Rectangle 10"/>
          <p:cNvSpPr>
            <a:spLocks noGrp="1" noRot="1" noChangeAspect="1" noChangeArrowheads="1" noTextEdit="1"/>
          </p:cNvSpPr>
          <p:nvPr>
            <p:ph type="sldImg"/>
          </p:nvPr>
        </p:nvSpPr>
        <p:spPr>
          <a:ln/>
        </p:spPr>
      </p:sp>
      <p:sp>
        <p:nvSpPr>
          <p:cNvPr id="264203" name="Rectangle 11"/>
          <p:cNvSpPr>
            <a:spLocks noGrp="1" noChangeArrowheads="1"/>
          </p:cNvSpPr>
          <p:nvPr>
            <p:ph type="body" idx="1"/>
          </p:nvPr>
        </p:nvSpPr>
        <p:spPr/>
        <p:txBody>
          <a:bodyPr/>
          <a:lstStyle/>
          <a:p>
            <a:r>
              <a:rPr lang="en-US" b="1"/>
              <a:t>Slide Show Notes</a:t>
            </a:r>
          </a:p>
          <a:p>
            <a:r>
              <a:rPr lang="en-US"/>
              <a:t>General requirements for employers state that:</a:t>
            </a:r>
          </a:p>
          <a:p>
            <a:pPr lvl="1"/>
            <a:r>
              <a:rPr lang="en-US"/>
              <a:t>All of our respirators must be NIOSH-certified.</a:t>
            </a:r>
          </a:p>
          <a:p>
            <a:pPr lvl="1"/>
            <a:r>
              <a:rPr lang="en-US"/>
              <a:t>We must complete a thorough evaluation of our workplace respiratory hazards and provide respirators that will protect you from any identified hazards.</a:t>
            </a:r>
          </a:p>
          <a:p>
            <a:pPr lvl="1"/>
            <a:r>
              <a:rPr lang="en-US"/>
              <a:t>Our company must select respirators from a sufficient number of models and sizes so that the respirator is acceptable to, and correctly fits, the user.</a:t>
            </a:r>
          </a:p>
          <a:p>
            <a:pPr lvl="1"/>
            <a:r>
              <a:rPr lang="en-US"/>
              <a:t>And where exposure to respiratory hazards can’t be identified or reasonably estimated, the atmosphere must be considered IDLH.</a:t>
            </a:r>
          </a:p>
          <a:p>
            <a:endParaRPr lang="en-US"/>
          </a:p>
        </p:txBody>
      </p:sp>
    </p:spTree>
    <p:extLst>
      <p:ext uri="{BB962C8B-B14F-4D97-AF65-F5344CB8AC3E}">
        <p14:creationId xmlns:p14="http://schemas.microsoft.com/office/powerpoint/2010/main" val="913500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B552405-4442-4EF7-A25E-193BB054DF11}" type="slidenum">
              <a:rPr lang="en-US"/>
              <a:pPr/>
              <a:t>34</a:t>
            </a:fld>
            <a:endParaRPr lang="en-US"/>
          </a:p>
        </p:txBody>
      </p:sp>
      <p:sp>
        <p:nvSpPr>
          <p:cNvPr id="344076" name="Rectangle 12"/>
          <p:cNvSpPr>
            <a:spLocks noGrp="1" noRot="1" noChangeAspect="1" noChangeArrowheads="1" noTextEdit="1"/>
          </p:cNvSpPr>
          <p:nvPr>
            <p:ph type="sldImg"/>
          </p:nvPr>
        </p:nvSpPr>
        <p:spPr>
          <a:ln/>
        </p:spPr>
      </p:sp>
      <p:sp>
        <p:nvSpPr>
          <p:cNvPr id="344077" name="Rectangle 13"/>
          <p:cNvSpPr>
            <a:spLocks noGrp="1" noChangeArrowheads="1"/>
          </p:cNvSpPr>
          <p:nvPr>
            <p:ph type="body" idx="1"/>
          </p:nvPr>
        </p:nvSpPr>
        <p:spPr/>
        <p:txBody>
          <a:bodyPr/>
          <a:lstStyle/>
          <a:p>
            <a:r>
              <a:rPr lang="en-US" b="1"/>
              <a:t>Slide Show Notes</a:t>
            </a:r>
          </a:p>
          <a:p>
            <a:r>
              <a:rPr lang="en-US"/>
              <a:t>Here are the key points to remember about the information presented during this session:</a:t>
            </a:r>
          </a:p>
          <a:p>
            <a:pPr lvl="1"/>
            <a:r>
              <a:rPr lang="en-US"/>
              <a:t>Understand the physical and health hazards of dangerous airborne substances in your work area.</a:t>
            </a:r>
          </a:p>
          <a:p>
            <a:pPr lvl="1"/>
            <a:r>
              <a:rPr lang="en-US"/>
              <a:t>Make sure appropriate engineering controls are implemented before using a respirator.</a:t>
            </a:r>
          </a:p>
          <a:p>
            <a:pPr lvl="1"/>
            <a:r>
              <a:rPr lang="en-US"/>
              <a:t>Know how to properly don, fit, use, inspect, clean, and store respirators.</a:t>
            </a:r>
          </a:p>
          <a:p>
            <a:pPr lvl="1"/>
            <a:r>
              <a:rPr lang="en-US"/>
              <a:t>Inspect respirators and cartridges before each use.</a:t>
            </a:r>
          </a:p>
          <a:p>
            <a:endParaRPr lang="en-US"/>
          </a:p>
        </p:txBody>
      </p:sp>
    </p:spTree>
    <p:extLst>
      <p:ext uri="{BB962C8B-B14F-4D97-AF65-F5344CB8AC3E}">
        <p14:creationId xmlns:p14="http://schemas.microsoft.com/office/powerpoint/2010/main" val="206134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4075B1B-E44F-47CF-807F-BCDA3531FD89}" type="slidenum">
              <a:rPr lang="en-US"/>
              <a:pPr/>
              <a:t>6</a:t>
            </a:fld>
            <a:endParaRPr lang="en-US" dirty="0"/>
          </a:p>
        </p:txBody>
      </p:sp>
      <p:sp>
        <p:nvSpPr>
          <p:cNvPr id="385034" name="Rectangle 10"/>
          <p:cNvSpPr>
            <a:spLocks noGrp="1" noRot="1" noChangeAspect="1" noChangeArrowheads="1" noTextEdit="1"/>
          </p:cNvSpPr>
          <p:nvPr>
            <p:ph type="sldImg"/>
          </p:nvPr>
        </p:nvSpPr>
        <p:spPr>
          <a:ln/>
        </p:spPr>
      </p:sp>
      <p:sp>
        <p:nvSpPr>
          <p:cNvPr id="385035" name="Rectangle 11"/>
          <p:cNvSpPr>
            <a:spLocks noGrp="1" noChangeArrowheads="1"/>
          </p:cNvSpPr>
          <p:nvPr>
            <p:ph type="body" idx="1"/>
          </p:nvPr>
        </p:nvSpPr>
        <p:spPr>
          <a:xfrm>
            <a:off x="1135063" y="4343400"/>
            <a:ext cx="4849812" cy="4114800"/>
          </a:xfrm>
        </p:spPr>
        <p:txBody>
          <a:bodyPr/>
          <a:lstStyle/>
          <a:p>
            <a:r>
              <a:rPr lang="en-US" b="1" dirty="0"/>
              <a:t>Slide Show Notes</a:t>
            </a:r>
          </a:p>
          <a:p>
            <a:r>
              <a:rPr lang="en-US" dirty="0"/>
              <a:t>Let’s look at a key term in respiratory protection:</a:t>
            </a:r>
          </a:p>
          <a:p>
            <a:pPr lvl="1">
              <a:lnSpc>
                <a:spcPct val="97000"/>
              </a:lnSpc>
            </a:pPr>
            <a:r>
              <a:rPr lang="en-US" dirty="0"/>
              <a:t>IDLH means the atmosphere at a specific location is immediately dangerous to life or health. The amount of a chemical or chemicals in the air is so high, or oxygen levels are so low, it can cause death or permanent harm.</a:t>
            </a:r>
          </a:p>
          <a:p>
            <a:pPr lvl="1">
              <a:lnSpc>
                <a:spcPct val="97000"/>
              </a:lnSpc>
            </a:pPr>
            <a:r>
              <a:rPr lang="en-US" dirty="0"/>
              <a:t>An example of an IDLH atmosphere is when oxygen levels are below the permissible exposure limit of 19.5 percent of air volume.</a:t>
            </a:r>
          </a:p>
          <a:p>
            <a:pPr lvl="1">
              <a:lnSpc>
                <a:spcPct val="97000"/>
              </a:lnSpc>
            </a:pPr>
            <a:r>
              <a:rPr lang="en-US" dirty="0"/>
              <a:t>In addition to confined spaces (e.g., tanks, vaults, and sewers), IDLH conditions can occur in rooms or buildings with little or no ventilation, or where there has been a release of a highly toxic chemical.</a:t>
            </a:r>
          </a:p>
          <a:p>
            <a:pPr lvl="1">
              <a:lnSpc>
                <a:spcPct val="97000"/>
              </a:lnSpc>
            </a:pPr>
            <a:r>
              <a:rPr lang="en-US" dirty="0"/>
              <a:t>Only well-trained persons should enter an area with IDLH conditions. Entering a confined space or enclosure that has chemicals above their IDLH level is a high-risk activity and the highest form of respiratory protection must be worn.</a:t>
            </a:r>
          </a:p>
          <a:p>
            <a:pPr lvl="1">
              <a:lnSpc>
                <a:spcPct val="97000"/>
              </a:lnSpc>
            </a:pPr>
            <a:r>
              <a:rPr lang="en-US" dirty="0"/>
              <a:t>The standby person must be trained to conduct an emergency rescue.</a:t>
            </a:r>
          </a:p>
          <a:p>
            <a:r>
              <a:rPr lang="en-US" dirty="0"/>
              <a:t>Make sure you know and follow your organization’s procedures for working in IDLH atmospheres.</a:t>
            </a:r>
            <a:endParaRPr lang="en-US" i="1" dirty="0"/>
          </a:p>
          <a:p>
            <a:r>
              <a:rPr lang="en-US" i="1" dirty="0"/>
              <a:t>Modify this slide or add slides that describe your company’s procedures for working in IDLH atmospheres. Modify or add information about the responsibilities of the standby person.</a:t>
            </a:r>
          </a:p>
        </p:txBody>
      </p:sp>
    </p:spTree>
    <p:extLst>
      <p:ext uri="{BB962C8B-B14F-4D97-AF65-F5344CB8AC3E}">
        <p14:creationId xmlns:p14="http://schemas.microsoft.com/office/powerpoint/2010/main" val="42074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CE683B2-90F3-4206-A99B-00ACBD1D6486}" type="slidenum">
              <a:rPr lang="en-US"/>
              <a:pPr/>
              <a:t>7</a:t>
            </a:fld>
            <a:endParaRPr lang="en-US"/>
          </a:p>
        </p:txBody>
      </p:sp>
      <p:sp>
        <p:nvSpPr>
          <p:cNvPr id="378890" name="Rectangle 10"/>
          <p:cNvSpPr>
            <a:spLocks noGrp="1" noRot="1" noChangeAspect="1" noChangeArrowheads="1" noTextEdit="1"/>
          </p:cNvSpPr>
          <p:nvPr>
            <p:ph type="sldImg"/>
          </p:nvPr>
        </p:nvSpPr>
        <p:spPr>
          <a:ln/>
        </p:spPr>
      </p:sp>
      <p:sp>
        <p:nvSpPr>
          <p:cNvPr id="378891" name="Rectangle 11"/>
          <p:cNvSpPr>
            <a:spLocks noGrp="1" noChangeArrowheads="1"/>
          </p:cNvSpPr>
          <p:nvPr>
            <p:ph type="body" idx="1"/>
          </p:nvPr>
        </p:nvSpPr>
        <p:spPr/>
        <p:txBody>
          <a:bodyPr/>
          <a:lstStyle/>
          <a:p>
            <a:r>
              <a:rPr lang="en-US" b="1"/>
              <a:t>Slide Show Notes</a:t>
            </a:r>
          </a:p>
          <a:p>
            <a:r>
              <a:rPr lang="en-US"/>
              <a:t>Let’s look at how respirators work:</a:t>
            </a:r>
          </a:p>
          <a:p>
            <a:pPr lvl="1"/>
            <a:r>
              <a:rPr lang="en-US"/>
              <a:t>They prevent inhalation of airborne particles, vapors, and other contaminants.</a:t>
            </a:r>
          </a:p>
          <a:p>
            <a:pPr lvl="1"/>
            <a:r>
              <a:rPr lang="en-US"/>
              <a:t>With negative pressure respirators, when you inhale, the air pressure inside the facepiece is lower during inhalation than the ambient atmosphere outside the mask. The ambient air is pulled through an inlet, passes through a filter, trapping contaminants before the air enters your mouth. Exhaust air is pushed out through the exhalation valve.</a:t>
            </a:r>
          </a:p>
          <a:p>
            <a:pPr lvl="1"/>
            <a:r>
              <a:rPr lang="en-US"/>
              <a:t>With positive pressure respirators, the air pressure inside the facepiece is greater than the air pressure outside the respirator. The respirator sends breathing air to the respiratory inlet covering when the positive pressure is reduced inside the facepiece by inhalation or leakage.</a:t>
            </a:r>
          </a:p>
          <a:p>
            <a:pPr lvl="1"/>
            <a:r>
              <a:rPr lang="en-US"/>
              <a:t>Basically, for all types of respirators, air is passed through a filter, sorbent, or catalyst that traps contaminants.</a:t>
            </a:r>
          </a:p>
          <a:p>
            <a:r>
              <a:rPr lang="en-US" i="1"/>
              <a:t>Take apart a respirator and show trainees how the inhalation and exhalation process works, and how airborne contaminants are stopped from inhalation.  Or, have trainees wear the respirators as you explain the process.</a:t>
            </a:r>
          </a:p>
        </p:txBody>
      </p:sp>
    </p:spTree>
    <p:extLst>
      <p:ext uri="{BB962C8B-B14F-4D97-AF65-F5344CB8AC3E}">
        <p14:creationId xmlns:p14="http://schemas.microsoft.com/office/powerpoint/2010/main" val="251454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15B0A5E-0313-43F4-84D4-04985547575F}" type="slidenum">
              <a:rPr lang="en-US"/>
              <a:pPr/>
              <a:t>8</a:t>
            </a:fld>
            <a:endParaRPr lang="en-US"/>
          </a:p>
        </p:txBody>
      </p:sp>
      <p:sp>
        <p:nvSpPr>
          <p:cNvPr id="227338" name="Rectangle 10"/>
          <p:cNvSpPr>
            <a:spLocks noGrp="1" noRot="1" noChangeAspect="1" noChangeArrowheads="1" noTextEdit="1"/>
          </p:cNvSpPr>
          <p:nvPr>
            <p:ph type="sldImg"/>
          </p:nvPr>
        </p:nvSpPr>
        <p:spPr>
          <a:ln/>
        </p:spPr>
      </p:sp>
      <p:sp>
        <p:nvSpPr>
          <p:cNvPr id="227339" name="Rectangle 11"/>
          <p:cNvSpPr>
            <a:spLocks noGrp="1" noChangeArrowheads="1"/>
          </p:cNvSpPr>
          <p:nvPr>
            <p:ph type="body" idx="1"/>
          </p:nvPr>
        </p:nvSpPr>
        <p:spPr/>
        <p:txBody>
          <a:bodyPr/>
          <a:lstStyle/>
          <a:p>
            <a:pPr>
              <a:lnSpc>
                <a:spcPct val="90000"/>
              </a:lnSpc>
            </a:pPr>
            <a:r>
              <a:rPr lang="en-US" b="1"/>
              <a:t>Slide Show Notes</a:t>
            </a:r>
          </a:p>
          <a:p>
            <a:pPr>
              <a:lnSpc>
                <a:spcPct val="90000"/>
              </a:lnSpc>
            </a:pPr>
            <a:r>
              <a:rPr lang="en-US"/>
              <a:t>Respirators should never be your first line of defense against exposure to airborne contaminants. Here’s when they should and shouldn’t be used:</a:t>
            </a:r>
          </a:p>
          <a:p>
            <a:pPr lvl="1">
              <a:lnSpc>
                <a:spcPct val="90000"/>
              </a:lnSpc>
            </a:pPr>
            <a:r>
              <a:rPr lang="en-US"/>
              <a:t>They are to be used only after it is determined that effective engineering controls, such as special enclosures, ventilation, or use of less toxic chemicals, are not in place or are not feasible to prevent exposure.</a:t>
            </a:r>
          </a:p>
          <a:p>
            <a:pPr lvl="1">
              <a:lnSpc>
                <a:spcPct val="90000"/>
              </a:lnSpc>
            </a:pPr>
            <a:r>
              <a:rPr lang="en-US"/>
              <a:t>They must be used during the installation of engineering controls.</a:t>
            </a:r>
          </a:p>
          <a:p>
            <a:pPr lvl="1">
              <a:lnSpc>
                <a:spcPct val="90000"/>
              </a:lnSpc>
            </a:pPr>
            <a:r>
              <a:rPr lang="en-US"/>
              <a:t>They are routinely worn during maintenance operations where dusts, vapors, and other airborne contaminants are generated.</a:t>
            </a:r>
          </a:p>
          <a:p>
            <a:pPr lvl="1">
              <a:lnSpc>
                <a:spcPct val="90000"/>
              </a:lnSpc>
            </a:pPr>
            <a:r>
              <a:rPr lang="en-US"/>
              <a:t>Nonroutine tasks are those typically performed by maintenance or another service organization. Nonroutine tasks vary, making it difficult to implement engineering controls; therefore, respirators are used extensively in maintenance operations.</a:t>
            </a:r>
          </a:p>
          <a:p>
            <a:pPr lvl="1">
              <a:lnSpc>
                <a:spcPct val="90000"/>
              </a:lnSpc>
            </a:pPr>
            <a:r>
              <a:rPr lang="en-US"/>
              <a:t>Finally, they are routinely worn during emergency response operations by first responders and rescue personnel. They are also often used by workers at hazardous waste site cleanup operations.</a:t>
            </a:r>
          </a:p>
          <a:p>
            <a:pPr>
              <a:lnSpc>
                <a:spcPct val="90000"/>
              </a:lnSpc>
            </a:pPr>
            <a:r>
              <a:rPr lang="en-US" i="1"/>
              <a:t>Modify this slide to describe the conditions when respirators are needed at your facility.</a:t>
            </a:r>
          </a:p>
        </p:txBody>
      </p:sp>
    </p:spTree>
    <p:extLst>
      <p:ext uri="{BB962C8B-B14F-4D97-AF65-F5344CB8AC3E}">
        <p14:creationId xmlns:p14="http://schemas.microsoft.com/office/powerpoint/2010/main" val="3045246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47D387-10F0-4FC8-BEA1-E1B1BB3FF9CA}" type="slidenum">
              <a:rPr lang="en-US"/>
              <a:pPr/>
              <a:t>9</a:t>
            </a:fld>
            <a:endParaRPr lang="en-US"/>
          </a:p>
        </p:txBody>
      </p:sp>
      <p:sp>
        <p:nvSpPr>
          <p:cNvPr id="373770" name="Rectangle 10"/>
          <p:cNvSpPr>
            <a:spLocks noGrp="1" noRot="1" noChangeAspect="1" noChangeArrowheads="1" noTextEdit="1"/>
          </p:cNvSpPr>
          <p:nvPr>
            <p:ph type="sldImg"/>
          </p:nvPr>
        </p:nvSpPr>
        <p:spPr>
          <a:ln/>
        </p:spPr>
      </p:sp>
      <p:sp>
        <p:nvSpPr>
          <p:cNvPr id="373771" name="Rectangle 11"/>
          <p:cNvSpPr>
            <a:spLocks noGrp="1" noChangeArrowheads="1"/>
          </p:cNvSpPr>
          <p:nvPr>
            <p:ph type="body" idx="1"/>
          </p:nvPr>
        </p:nvSpPr>
        <p:spPr/>
        <p:txBody>
          <a:bodyPr/>
          <a:lstStyle/>
          <a:p>
            <a:r>
              <a:rPr lang="en-US" b="1"/>
              <a:t>Slide Show Notes</a:t>
            </a:r>
          </a:p>
          <a:p>
            <a:r>
              <a:rPr lang="en-US"/>
              <a:t>Respirators have either tight-fitting or loose-fitting facepieces.</a:t>
            </a:r>
          </a:p>
          <a:p>
            <a:pPr lvl="1"/>
            <a:r>
              <a:rPr lang="en-US"/>
              <a:t>Tight-fitting facepieces have straps or clamps.</a:t>
            </a:r>
          </a:p>
          <a:p>
            <a:pPr lvl="1"/>
            <a:r>
              <a:rPr lang="en-US"/>
              <a:t>They can be half mask (covers the mouth and nose), full mask (covers the entire face, including the eyes), or mouthpiece (covers the mouth with a clamp for the nose). Both air-purifying and atmosphere-supplying respirators use both half-mask and full-face configurations.</a:t>
            </a:r>
          </a:p>
          <a:p>
            <a:pPr lvl="1"/>
            <a:r>
              <a:rPr lang="en-US"/>
              <a:t>A loose-fitting facepiece can be a hood or helmet.</a:t>
            </a:r>
          </a:p>
          <a:p>
            <a:pPr lvl="1"/>
            <a:r>
              <a:rPr lang="en-US"/>
              <a:t>It can also be a dust mask (durable or single-use).</a:t>
            </a:r>
          </a:p>
          <a:p>
            <a:r>
              <a:rPr lang="en-US" i="1"/>
              <a:t>Modify this or subsequent slides if they do not apply to your workplace.</a:t>
            </a:r>
          </a:p>
        </p:txBody>
      </p:sp>
    </p:spTree>
    <p:extLst>
      <p:ext uri="{BB962C8B-B14F-4D97-AF65-F5344CB8AC3E}">
        <p14:creationId xmlns:p14="http://schemas.microsoft.com/office/powerpoint/2010/main" val="404997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4166624-80D8-4371-AD41-F0CB5E636924}" type="slidenum">
              <a:rPr lang="en-US"/>
              <a:pPr/>
              <a:t>10</a:t>
            </a:fld>
            <a:endParaRPr lang="en-US"/>
          </a:p>
        </p:txBody>
      </p:sp>
      <p:sp>
        <p:nvSpPr>
          <p:cNvPr id="424970" name="Rectangle 10"/>
          <p:cNvSpPr>
            <a:spLocks noGrp="1" noRot="1" noChangeAspect="1" noChangeArrowheads="1" noTextEdit="1"/>
          </p:cNvSpPr>
          <p:nvPr>
            <p:ph type="sldImg"/>
          </p:nvPr>
        </p:nvSpPr>
        <p:spPr>
          <a:ln/>
        </p:spPr>
      </p:sp>
      <p:sp>
        <p:nvSpPr>
          <p:cNvPr id="424971" name="Rectangle 11"/>
          <p:cNvSpPr>
            <a:spLocks noGrp="1" noChangeArrowheads="1"/>
          </p:cNvSpPr>
          <p:nvPr>
            <p:ph type="body" idx="1"/>
          </p:nvPr>
        </p:nvSpPr>
        <p:spPr/>
        <p:txBody>
          <a:bodyPr/>
          <a:lstStyle/>
          <a:p>
            <a:r>
              <a:rPr lang="en-US" b="1"/>
              <a:t>Slide Show Notes</a:t>
            </a:r>
          </a:p>
          <a:p>
            <a:r>
              <a:rPr lang="en-US"/>
              <a:t>Here is another important term in respiratory protection:</a:t>
            </a:r>
          </a:p>
          <a:p>
            <a:pPr lvl="1"/>
            <a:r>
              <a:rPr lang="en-US"/>
              <a:t>The assigned protection factor, or APF, of a respirator reflects the minimum level of protection that a properly functioning respirator would be expected to provide to a population of properly fitted and trained users.</a:t>
            </a:r>
          </a:p>
          <a:p>
            <a:pPr lvl="1"/>
            <a:r>
              <a:rPr lang="en-US"/>
              <a:t>For example, an APF of 10 for a respirator means that a user could expect to inhale no more than one-tenth of the airborne contaminant present. An APF of 50 means one-fiftieth of the contaminant may be inhaled.</a:t>
            </a:r>
          </a:p>
          <a:p>
            <a:pPr lvl="1"/>
            <a:r>
              <a:rPr lang="en-US"/>
              <a:t>Each type of respirator has an APF for each contaminant it filters. For example, a half-mask, air-purifying respirator must have an APF of 10 for cadmium, and a full-facepiece air-purifying respirator must have an APF of 50 for the same chemical.</a:t>
            </a:r>
          </a:p>
          <a:p>
            <a:r>
              <a:rPr lang="en-US" i="1"/>
              <a:t>The federal respiratory protection standard (29 CFR 1910.134), amended effective November 22, 2006, adds definitions and specific numerical requirements for APFs and for calculating MUCs. Use the amended regulation as applicable to your training materials.</a:t>
            </a:r>
            <a:endParaRPr lang="en-US"/>
          </a:p>
        </p:txBody>
      </p:sp>
    </p:spTree>
    <p:extLst>
      <p:ext uri="{BB962C8B-B14F-4D97-AF65-F5344CB8AC3E}">
        <p14:creationId xmlns:p14="http://schemas.microsoft.com/office/powerpoint/2010/main" val="323142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92ECC0-573C-4A5B-8F90-5A422835D800}" type="slidenum">
              <a:rPr lang="en-US"/>
              <a:pPr/>
              <a:t>11</a:t>
            </a:fld>
            <a:endParaRPr lang="en-US"/>
          </a:p>
        </p:txBody>
      </p:sp>
      <p:sp>
        <p:nvSpPr>
          <p:cNvPr id="223242" name="Rectangle 10"/>
          <p:cNvSpPr>
            <a:spLocks noGrp="1" noRot="1" noChangeAspect="1" noChangeArrowheads="1" noTextEdit="1"/>
          </p:cNvSpPr>
          <p:nvPr>
            <p:ph type="sldImg"/>
          </p:nvPr>
        </p:nvSpPr>
        <p:spPr>
          <a:ln/>
        </p:spPr>
      </p:sp>
      <p:sp>
        <p:nvSpPr>
          <p:cNvPr id="223243" name="Rectangle 11"/>
          <p:cNvSpPr>
            <a:spLocks noGrp="1" noChangeArrowheads="1"/>
          </p:cNvSpPr>
          <p:nvPr>
            <p:ph type="body" idx="1"/>
          </p:nvPr>
        </p:nvSpPr>
        <p:spPr/>
        <p:txBody>
          <a:bodyPr/>
          <a:lstStyle/>
          <a:p>
            <a:r>
              <a:rPr lang="en-US" b="1"/>
              <a:t>Slide Show Notes</a:t>
            </a:r>
          </a:p>
          <a:p>
            <a:r>
              <a:rPr lang="en-US"/>
              <a:t>The most common type of respirator in use today is the air-purifying respirator, or APR.</a:t>
            </a:r>
          </a:p>
          <a:p>
            <a:pPr lvl="1"/>
            <a:r>
              <a:rPr lang="en-US"/>
              <a:t>APRs are negative pressure respirators.</a:t>
            </a:r>
          </a:p>
          <a:p>
            <a:pPr lvl="1"/>
            <a:r>
              <a:rPr lang="en-US"/>
              <a:t>The APR is fitted with an air-purifying filter, cartridge, or canister that removes specific air contaminants by passing ambient air through the air-purifying element. They do not supply oxygen to the facepiece.</a:t>
            </a:r>
          </a:p>
          <a:p>
            <a:pPr lvl="1"/>
            <a:r>
              <a:rPr lang="en-US"/>
              <a:t>Particulate APRs remove dusts, fumes, and other airborne particles.</a:t>
            </a:r>
          </a:p>
          <a:p>
            <a:pPr lvl="1"/>
            <a:r>
              <a:rPr lang="en-US"/>
              <a:t>Gas and vapor APRs, pictured here, remove chemical gases and vapors.</a:t>
            </a:r>
          </a:p>
          <a:p>
            <a:pPr lvl="1"/>
            <a:r>
              <a:rPr lang="en-US"/>
              <a:t>A combination APR removes both particles and gases/vapors.</a:t>
            </a:r>
          </a:p>
          <a:p>
            <a:pPr lvl="1"/>
            <a:r>
              <a:rPr lang="en-US"/>
              <a:t>APRs do not provide adequate protection in IDLH atmospheres. They offer a maximum APF of 50.</a:t>
            </a:r>
          </a:p>
          <a:p>
            <a:r>
              <a:rPr lang="en-US"/>
              <a:t>Make sure you know how to use the APRs in your facility.</a:t>
            </a:r>
            <a:endParaRPr lang="en-US" i="1"/>
          </a:p>
          <a:p>
            <a:r>
              <a:rPr lang="en-US" i="1"/>
              <a:t>Show examples of the available types of respirators to the class. Allow trainees to put on and practice using the appropriate respirator for their specific work areas.  Modify this slide to describe the APRs used at your facility. Delete the slide if it does not apply.</a:t>
            </a:r>
          </a:p>
        </p:txBody>
      </p:sp>
    </p:spTree>
    <p:extLst>
      <p:ext uri="{BB962C8B-B14F-4D97-AF65-F5344CB8AC3E}">
        <p14:creationId xmlns:p14="http://schemas.microsoft.com/office/powerpoint/2010/main" val="3721331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1485A1-5E4A-4092-A436-1E99632327DF}" type="datetimeFigureOut">
              <a:rPr lang="en-US" smtClean="0"/>
              <a:t>12/5/2017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FE7A16B-F77D-4B75-838F-39A4C25593C2}" type="slidenum">
              <a:rPr lang="en-US" smtClean="0"/>
              <a:t>‹#›</a:t>
            </a:fld>
            <a:endParaRPr lang="en-US"/>
          </a:p>
        </p:txBody>
      </p:sp>
      <p:pic>
        <p:nvPicPr>
          <p:cNvPr id="7" name="Picture 3"/>
          <p:cNvPicPr>
            <a:picLocks noChangeAspect="1" noChangeArrowheads="1"/>
          </p:cNvPicPr>
          <p:nvPr userDrawn="1"/>
        </p:nvPicPr>
        <p:blipFill>
          <a:blip r:embed="rId2" cstate="print"/>
          <a:srcRect/>
          <a:stretch>
            <a:fillRect/>
          </a:stretch>
        </p:blipFill>
        <p:spPr bwMode="auto">
          <a:xfrm>
            <a:off x="482600" y="5156201"/>
            <a:ext cx="1676400" cy="114458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1485A1-5E4A-4092-A436-1E99632327D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7A16B-F77D-4B75-838F-39A4C25593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1485A1-5E4A-4092-A436-1E99632327D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7A16B-F77D-4B75-838F-39A4C25593C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0668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14900" y="2057400"/>
            <a:ext cx="3695700" cy="41910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0668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0668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2057400"/>
            <a:ext cx="36957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229100"/>
            <a:ext cx="36957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1485A1-5E4A-4092-A436-1E99632327D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7A16B-F77D-4B75-838F-39A4C25593C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41485A1-5E4A-4092-A436-1E99632327DF}"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7A16B-F77D-4B75-838F-39A4C25593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1485A1-5E4A-4092-A436-1E99632327DF}"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7A16B-F77D-4B75-838F-39A4C25593C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41485A1-5E4A-4092-A436-1E99632327DF}"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7A16B-F77D-4B75-838F-39A4C25593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41485A1-5E4A-4092-A436-1E99632327DF}"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7A16B-F77D-4B75-838F-39A4C25593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485A1-5E4A-4092-A436-1E99632327DF}"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7A16B-F77D-4B75-838F-39A4C25593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1485A1-5E4A-4092-A436-1E99632327DF}"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7A16B-F77D-4B75-838F-39A4C25593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41485A1-5E4A-4092-A436-1E99632327DF}"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FE7A16B-F77D-4B75-838F-39A4C25593C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1485A1-5E4A-4092-A436-1E99632327DF}" type="datetimeFigureOut">
              <a:rPr lang="en-US" smtClean="0"/>
              <a:t>12/5/2017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E7A16B-F77D-4B75-838F-39A4C25593C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dennis.daye@mu.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Picture 21" descr="STPcore respirator pink cartridges"/>
          <p:cNvPicPr>
            <a:picLocks noChangeAspect="1" noChangeArrowheads="1"/>
          </p:cNvPicPr>
          <p:nvPr/>
        </p:nvPicPr>
        <p:blipFill>
          <a:blip r:embed="rId3" cstate="print"/>
          <a:srcRect/>
          <a:stretch>
            <a:fillRect/>
          </a:stretch>
        </p:blipFill>
        <p:spPr bwMode="auto">
          <a:xfrm>
            <a:off x="2281238" y="2020888"/>
            <a:ext cx="4378325" cy="3817937"/>
          </a:xfrm>
          <a:prstGeom prst="rect">
            <a:avLst/>
          </a:prstGeom>
          <a:noFill/>
          <a:ln w="9525">
            <a:solidFill>
              <a:schemeClr val="tx1"/>
            </a:solidFill>
            <a:miter lim="800000"/>
            <a:headEnd/>
            <a:tailEnd/>
          </a:ln>
        </p:spPr>
      </p:pic>
      <p:sp>
        <p:nvSpPr>
          <p:cNvPr id="2071" name="Rectangle 23"/>
          <p:cNvSpPr>
            <a:spLocks noGrp="1" noChangeArrowheads="1"/>
          </p:cNvSpPr>
          <p:nvPr>
            <p:ph type="ctrTitle"/>
          </p:nvPr>
        </p:nvSpPr>
        <p:spPr>
          <a:xfrm>
            <a:off x="0" y="419100"/>
            <a:ext cx="7851648" cy="1435100"/>
          </a:xfrm>
        </p:spPr>
        <p:txBody>
          <a:bodyPr/>
          <a:lstStyle/>
          <a:p>
            <a:r>
              <a:rPr lang="en-US" dirty="0"/>
              <a:t>Respiratory Protection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2" name="Rectangle 6"/>
          <p:cNvSpPr>
            <a:spLocks noGrp="1" noChangeArrowheads="1"/>
          </p:cNvSpPr>
          <p:nvPr>
            <p:ph type="title"/>
          </p:nvPr>
        </p:nvSpPr>
        <p:spPr/>
        <p:txBody>
          <a:bodyPr>
            <a:normAutofit fontScale="90000"/>
          </a:bodyPr>
          <a:lstStyle/>
          <a:p>
            <a:r>
              <a:rPr lang="en-US" dirty="0"/>
              <a:t>Assigned Protection Factor (APF)</a:t>
            </a:r>
          </a:p>
        </p:txBody>
      </p:sp>
      <p:sp>
        <p:nvSpPr>
          <p:cNvPr id="6" name="Rectangle 3"/>
          <p:cNvSpPr>
            <a:spLocks noGrp="1" noChangeArrowheads="1"/>
          </p:cNvSpPr>
          <p:nvPr>
            <p:ph idx="1"/>
          </p:nvPr>
        </p:nvSpPr>
        <p:spPr/>
        <p:txBody>
          <a:bodyPr/>
          <a:lstStyle/>
          <a:p>
            <a:pPr>
              <a:buFont typeface="CommonBullets" charset="2"/>
              <a:buNone/>
            </a:pPr>
            <a:r>
              <a:rPr lang="en-US" sz="2400" dirty="0"/>
              <a:t>         Concentration Outside Respirator </a:t>
            </a:r>
          </a:p>
          <a:p>
            <a:pPr>
              <a:buFont typeface="CommonBullets" charset="2"/>
              <a:buNone/>
            </a:pPr>
            <a:r>
              <a:rPr lang="en-US" sz="2400" dirty="0"/>
              <a:t>PF = ---------------------------------------------</a:t>
            </a:r>
          </a:p>
          <a:p>
            <a:pPr>
              <a:buFont typeface="CommonBullets" charset="2"/>
              <a:buNone/>
            </a:pPr>
            <a:r>
              <a:rPr lang="en-US" sz="2400" dirty="0"/>
              <a:t>         Concentration Inside Respirator</a:t>
            </a:r>
          </a:p>
          <a:p>
            <a:pPr>
              <a:buFont typeface="CommonBullets" charset="2"/>
              <a:buNone/>
            </a:pPr>
            <a:endParaRPr lang="en-US" sz="2400" dirty="0"/>
          </a:p>
          <a:p>
            <a:pPr>
              <a:buFont typeface="CommonBullets" charset="2"/>
              <a:buNone/>
            </a:pPr>
            <a:r>
              <a:rPr lang="en-US" sz="2400" dirty="0"/>
              <a:t>10 			= Air Purifying Half Mask</a:t>
            </a:r>
          </a:p>
          <a:p>
            <a:pPr>
              <a:buFont typeface="CommonBullets" charset="2"/>
              <a:buNone/>
            </a:pPr>
            <a:r>
              <a:rPr lang="en-US" sz="2400" dirty="0"/>
              <a:t>50			= Air Purifying Full Face Mask</a:t>
            </a:r>
          </a:p>
          <a:p>
            <a:pPr>
              <a:buFont typeface="CommonBullets" charset="2"/>
              <a:buNone/>
            </a:pPr>
            <a:r>
              <a:rPr lang="en-US" sz="2400" dirty="0"/>
              <a:t>25-50			= Powered Air Purifying</a:t>
            </a:r>
          </a:p>
          <a:p>
            <a:pPr>
              <a:buFont typeface="CommonBullets" charset="2"/>
              <a:buNone/>
            </a:pPr>
            <a:r>
              <a:rPr lang="en-US" sz="2400" dirty="0"/>
              <a:t>1000			=Type C Supplied Air</a:t>
            </a:r>
          </a:p>
          <a:p>
            <a:pPr>
              <a:buFont typeface="CommonBullets" charset="2"/>
              <a:buNone/>
            </a:pPr>
            <a:r>
              <a:rPr lang="en-US" sz="2400" dirty="0"/>
              <a:t>10,000		            = Self Contained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25" name="Rectangle 17"/>
          <p:cNvSpPr>
            <a:spLocks noGrp="1" noChangeArrowheads="1"/>
          </p:cNvSpPr>
          <p:nvPr>
            <p:ph type="title"/>
          </p:nvPr>
        </p:nvSpPr>
        <p:spPr/>
        <p:txBody>
          <a:bodyPr>
            <a:normAutofit fontScale="90000"/>
          </a:bodyPr>
          <a:lstStyle/>
          <a:p>
            <a:r>
              <a:rPr lang="en-US"/>
              <a:t>Air-Purifying Respirator (APR)</a:t>
            </a:r>
          </a:p>
        </p:txBody>
      </p:sp>
      <p:sp>
        <p:nvSpPr>
          <p:cNvPr id="222226" name="Rectangle 18"/>
          <p:cNvSpPr>
            <a:spLocks noGrp="1" noChangeArrowheads="1"/>
          </p:cNvSpPr>
          <p:nvPr>
            <p:ph type="body" sz="half" idx="1"/>
          </p:nvPr>
        </p:nvSpPr>
        <p:spPr/>
        <p:txBody>
          <a:bodyPr>
            <a:normAutofit/>
          </a:bodyPr>
          <a:lstStyle/>
          <a:p>
            <a:pPr lvl="1"/>
            <a:r>
              <a:rPr lang="en-US" sz="2400"/>
              <a:t>APRs are negative pressure</a:t>
            </a:r>
          </a:p>
          <a:p>
            <a:pPr lvl="1"/>
            <a:r>
              <a:rPr lang="en-US" sz="2400"/>
              <a:t>Simply filter the air, not supply oxygen</a:t>
            </a:r>
          </a:p>
          <a:p>
            <a:pPr lvl="1"/>
            <a:r>
              <a:rPr lang="en-US" sz="2400"/>
              <a:t>Particulate</a:t>
            </a:r>
          </a:p>
          <a:p>
            <a:pPr lvl="1"/>
            <a:r>
              <a:rPr lang="en-US" sz="2400"/>
              <a:t>Gas and vapor</a:t>
            </a:r>
          </a:p>
          <a:p>
            <a:pPr lvl="1"/>
            <a:r>
              <a:rPr lang="en-US" sz="2400"/>
              <a:t>Combination</a:t>
            </a:r>
          </a:p>
          <a:p>
            <a:pPr lvl="1"/>
            <a:r>
              <a:rPr lang="en-US" sz="2400"/>
              <a:t>Limited to non-IDLH atmospheres, maximum APF of 50</a:t>
            </a:r>
          </a:p>
        </p:txBody>
      </p:sp>
      <p:pic>
        <p:nvPicPr>
          <p:cNvPr id="222235" name="Picture 27"/>
          <p:cNvPicPr>
            <a:picLocks noGrp="1" noChangeArrowheads="1"/>
          </p:cNvPicPr>
          <p:nvPr>
            <p:ph sz="half" idx="2"/>
          </p:nvPr>
        </p:nvPicPr>
        <p:blipFill>
          <a:blip r:embed="rId3" cstate="print"/>
          <a:stretch>
            <a:fillRect/>
          </a:stretch>
        </p:blipFill>
        <p:spPr>
          <a:xfrm>
            <a:off x="4914900" y="2190750"/>
            <a:ext cx="3695700" cy="3924300"/>
          </a:xfrm>
          <a:noFill/>
          <a:ln>
            <a:solidFill>
              <a:schemeClr val="tx1"/>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008" name="Rectangle 24"/>
          <p:cNvSpPr>
            <a:spLocks noGrp="1" noChangeArrowheads="1"/>
          </p:cNvSpPr>
          <p:nvPr>
            <p:ph type="title"/>
          </p:nvPr>
        </p:nvSpPr>
        <p:spPr/>
        <p:txBody>
          <a:bodyPr/>
          <a:lstStyle/>
          <a:p>
            <a:r>
              <a:rPr lang="en-US"/>
              <a:t>Half-Face APR</a:t>
            </a:r>
          </a:p>
        </p:txBody>
      </p:sp>
      <p:sp>
        <p:nvSpPr>
          <p:cNvPr id="426009" name="Rectangle 25"/>
          <p:cNvSpPr>
            <a:spLocks noGrp="1" noChangeArrowheads="1"/>
          </p:cNvSpPr>
          <p:nvPr>
            <p:ph type="body" sz="half" idx="1"/>
          </p:nvPr>
        </p:nvSpPr>
        <p:spPr/>
        <p:txBody>
          <a:bodyPr/>
          <a:lstStyle/>
          <a:p>
            <a:pPr lvl="1"/>
            <a:r>
              <a:rPr lang="en-US" sz="2400"/>
              <a:t>Maximum APF of 10</a:t>
            </a:r>
          </a:p>
          <a:p>
            <a:pPr lvl="1"/>
            <a:r>
              <a:rPr lang="en-US" sz="2400"/>
              <a:t>No protection for the face or eyes</a:t>
            </a:r>
          </a:p>
          <a:p>
            <a:pPr lvl="1"/>
            <a:r>
              <a:rPr lang="en-US" sz="2400"/>
              <a:t>Sight is not impaired, and no need for corrective lenses</a:t>
            </a:r>
          </a:p>
          <a:p>
            <a:pPr lvl="1"/>
            <a:r>
              <a:rPr lang="en-US" sz="2400"/>
              <a:t>Not as heavy as full face respirator</a:t>
            </a:r>
          </a:p>
          <a:p>
            <a:endParaRPr lang="en-US" sz="2400"/>
          </a:p>
        </p:txBody>
      </p:sp>
      <p:pic>
        <p:nvPicPr>
          <p:cNvPr id="6" name="Picture 8"/>
          <p:cNvPicPr>
            <a:picLocks noGrp="1" noChangeArrowheads="1"/>
          </p:cNvPicPr>
          <p:nvPr>
            <p:ph sz="half" idx="2"/>
          </p:nvPr>
        </p:nvPicPr>
        <p:blipFill>
          <a:blip r:embed="rId3" cstate="print"/>
          <a:stretch>
            <a:fillRect/>
          </a:stretch>
        </p:blipFill>
        <p:spPr bwMode="auto">
          <a:xfrm>
            <a:off x="5167524" y="2479969"/>
            <a:ext cx="3190452" cy="334586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51" name="Rectangle 19"/>
          <p:cNvSpPr>
            <a:spLocks noGrp="1" noChangeArrowheads="1"/>
          </p:cNvSpPr>
          <p:nvPr>
            <p:ph type="title"/>
          </p:nvPr>
        </p:nvSpPr>
        <p:spPr/>
        <p:txBody>
          <a:bodyPr/>
          <a:lstStyle/>
          <a:p>
            <a:r>
              <a:rPr lang="en-US"/>
              <a:t>Full-Face APR</a:t>
            </a:r>
          </a:p>
        </p:txBody>
      </p:sp>
      <p:sp>
        <p:nvSpPr>
          <p:cNvPr id="428052" name="Rectangle 20"/>
          <p:cNvSpPr>
            <a:spLocks noGrp="1" noChangeArrowheads="1"/>
          </p:cNvSpPr>
          <p:nvPr>
            <p:ph type="body" sz="half" idx="1"/>
          </p:nvPr>
        </p:nvSpPr>
        <p:spPr>
          <a:xfrm>
            <a:off x="622300" y="2057400"/>
            <a:ext cx="4140200" cy="4191000"/>
          </a:xfrm>
        </p:spPr>
        <p:txBody>
          <a:bodyPr>
            <a:normAutofit/>
          </a:bodyPr>
          <a:lstStyle/>
          <a:p>
            <a:pPr lvl="1"/>
            <a:r>
              <a:rPr lang="en-US" sz="2800" dirty="0"/>
              <a:t>Maximum APF of 50</a:t>
            </a:r>
          </a:p>
          <a:p>
            <a:pPr lvl="1"/>
            <a:r>
              <a:rPr lang="en-US" sz="2800" dirty="0"/>
              <a:t>Protects the face and eyes</a:t>
            </a:r>
          </a:p>
          <a:p>
            <a:pPr lvl="1"/>
            <a:r>
              <a:rPr lang="en-US" sz="2800" dirty="0"/>
              <a:t>Difficult to see when the </a:t>
            </a:r>
            <a:r>
              <a:rPr lang="en-US" sz="2800" dirty="0" err="1"/>
              <a:t>facepiece</a:t>
            </a:r>
            <a:r>
              <a:rPr lang="en-US" sz="2800" dirty="0"/>
              <a:t> fogs up</a:t>
            </a:r>
          </a:p>
          <a:p>
            <a:pPr lvl="1"/>
            <a:r>
              <a:rPr lang="en-US" sz="2800" dirty="0"/>
              <a:t>Difficult to speak</a:t>
            </a:r>
          </a:p>
        </p:txBody>
      </p:sp>
      <p:pic>
        <p:nvPicPr>
          <p:cNvPr id="428054" name="Picture 22"/>
          <p:cNvPicPr>
            <a:picLocks noGrp="1" noChangeAspect="1" noChangeArrowheads="1"/>
          </p:cNvPicPr>
          <p:nvPr>
            <p:ph sz="half" idx="2"/>
          </p:nvPr>
        </p:nvPicPr>
        <p:blipFill>
          <a:blip r:embed="rId3" cstate="print"/>
          <a:stretch>
            <a:fillRect/>
          </a:stretch>
        </p:blipFill>
        <p:spPr>
          <a:xfrm>
            <a:off x="5664201" y="2184399"/>
            <a:ext cx="2765212" cy="3265999"/>
          </a:xfrm>
          <a:noFill/>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83" name="Rectangle 11"/>
          <p:cNvSpPr>
            <a:spLocks noGrp="1" noChangeArrowheads="1"/>
          </p:cNvSpPr>
          <p:nvPr>
            <p:ph type="title"/>
          </p:nvPr>
        </p:nvSpPr>
        <p:spPr/>
        <p:txBody>
          <a:bodyPr>
            <a:normAutofit fontScale="90000"/>
          </a:bodyPr>
          <a:lstStyle/>
          <a:p>
            <a:r>
              <a:rPr lang="en-US" dirty="0"/>
              <a:t>Powered Air-Purifying Respirator (PAPR)</a:t>
            </a:r>
          </a:p>
        </p:txBody>
      </p:sp>
      <p:sp>
        <p:nvSpPr>
          <p:cNvPr id="361484" name="Rectangle 12"/>
          <p:cNvSpPr>
            <a:spLocks noGrp="1" noChangeArrowheads="1"/>
          </p:cNvSpPr>
          <p:nvPr>
            <p:ph idx="1"/>
          </p:nvPr>
        </p:nvSpPr>
        <p:spPr>
          <a:xfrm>
            <a:off x="1079500" y="2095500"/>
            <a:ext cx="7543800" cy="4191000"/>
          </a:xfrm>
        </p:spPr>
        <p:txBody>
          <a:bodyPr/>
          <a:lstStyle/>
          <a:p>
            <a:pPr lvl="1"/>
            <a:r>
              <a:rPr lang="en-US" dirty="0"/>
              <a:t>Maximum APF 25 to 50</a:t>
            </a:r>
          </a:p>
          <a:p>
            <a:pPr lvl="1"/>
            <a:r>
              <a:rPr lang="en-US" dirty="0"/>
              <a:t>A blower forces ambient air through filter</a:t>
            </a:r>
          </a:p>
          <a:p>
            <a:pPr lvl="1"/>
            <a:r>
              <a:rPr lang="en-US" dirty="0"/>
              <a:t>No separate or self-contained air supply</a:t>
            </a:r>
          </a:p>
        </p:txBody>
      </p:sp>
      <p:pic>
        <p:nvPicPr>
          <p:cNvPr id="4" name="Picture 4"/>
          <p:cNvPicPr>
            <a:picLocks noChangeArrowheads="1"/>
          </p:cNvPicPr>
          <p:nvPr/>
        </p:nvPicPr>
        <p:blipFill>
          <a:blip r:embed="rId3" cstate="print"/>
          <a:srcRect/>
          <a:stretch>
            <a:fillRect/>
          </a:stretch>
        </p:blipFill>
        <p:spPr bwMode="auto">
          <a:xfrm>
            <a:off x="2044700" y="3606800"/>
            <a:ext cx="5003800" cy="27543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60" name="Rectangle 8"/>
          <p:cNvSpPr>
            <a:spLocks noGrp="1" noChangeArrowheads="1"/>
          </p:cNvSpPr>
          <p:nvPr>
            <p:ph type="title"/>
          </p:nvPr>
        </p:nvSpPr>
        <p:spPr/>
        <p:txBody>
          <a:bodyPr>
            <a:normAutofit fontScale="90000"/>
          </a:bodyPr>
          <a:lstStyle/>
          <a:p>
            <a:r>
              <a:rPr lang="en-US" u="sng" dirty="0"/>
              <a:t>Prohibited</a:t>
            </a:r>
            <a:r>
              <a:rPr lang="en-US" dirty="0"/>
              <a:t> Uses of APR and PAPR</a:t>
            </a:r>
          </a:p>
        </p:txBody>
      </p:sp>
      <p:sp>
        <p:nvSpPr>
          <p:cNvPr id="433161" name="Rectangle 9"/>
          <p:cNvSpPr>
            <a:spLocks noGrp="1" noChangeArrowheads="1"/>
          </p:cNvSpPr>
          <p:nvPr>
            <p:ph idx="1"/>
          </p:nvPr>
        </p:nvSpPr>
        <p:spPr/>
        <p:txBody>
          <a:bodyPr/>
          <a:lstStyle/>
          <a:p>
            <a:pPr lvl="1"/>
            <a:r>
              <a:rPr lang="en-US" dirty="0"/>
              <a:t>IDLH atmosphere, including oxygen-deficient</a:t>
            </a:r>
          </a:p>
          <a:p>
            <a:pPr lvl="1"/>
            <a:r>
              <a:rPr lang="en-US" dirty="0"/>
              <a:t>Unknown airborne contaminants</a:t>
            </a:r>
          </a:p>
          <a:p>
            <a:pPr lvl="1"/>
            <a:r>
              <a:rPr lang="en-US" dirty="0"/>
              <a:t>Contaminants with poorly understood exposure limits or other warnings</a:t>
            </a:r>
          </a:p>
          <a:p>
            <a:pPr lvl="1"/>
            <a:r>
              <a:rPr lang="en-US" dirty="0"/>
              <a:t>Contaminant concentrations exceed maximum use concentration (MUC) limits</a:t>
            </a:r>
          </a:p>
          <a:p>
            <a:pPr lvl="1"/>
            <a:r>
              <a:rPr lang="en-US" dirty="0"/>
              <a:t>MUC=The OSHA Permissible Exposure Limit (PEL) x APF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dirty="0"/>
              <a:t>Atmosphere-Supplying</a:t>
            </a:r>
          </a:p>
        </p:txBody>
      </p:sp>
      <p:sp>
        <p:nvSpPr>
          <p:cNvPr id="362499" name="Rectangle 3"/>
          <p:cNvSpPr>
            <a:spLocks noGrp="1" noChangeArrowheads="1"/>
          </p:cNvSpPr>
          <p:nvPr>
            <p:ph type="body" sz="half" idx="1"/>
          </p:nvPr>
        </p:nvSpPr>
        <p:spPr/>
        <p:txBody>
          <a:bodyPr>
            <a:normAutofit fontScale="92500" lnSpcReduction="10000"/>
          </a:bodyPr>
          <a:lstStyle/>
          <a:p>
            <a:pPr lvl="1"/>
            <a:r>
              <a:rPr lang="en-US" sz="2400" dirty="0"/>
              <a:t>Provides a separate or self-contained air supply from outside the ambient atmosphere</a:t>
            </a:r>
          </a:p>
          <a:p>
            <a:pPr lvl="2"/>
            <a:r>
              <a:rPr lang="en-US" sz="2000" b="1" dirty="0"/>
              <a:t>S</a:t>
            </a:r>
            <a:r>
              <a:rPr lang="en-US" sz="2000" dirty="0"/>
              <a:t>upplied </a:t>
            </a:r>
            <a:r>
              <a:rPr lang="en-US" sz="2000" b="1" dirty="0"/>
              <a:t>A</a:t>
            </a:r>
            <a:r>
              <a:rPr lang="en-US" sz="2000" dirty="0"/>
              <a:t>ir </a:t>
            </a:r>
            <a:r>
              <a:rPr lang="en-US" sz="2000" b="1" dirty="0"/>
              <a:t>R</a:t>
            </a:r>
            <a:r>
              <a:rPr lang="en-US" sz="2000" dirty="0"/>
              <a:t>espirator (SAR)</a:t>
            </a:r>
          </a:p>
          <a:p>
            <a:pPr lvl="2"/>
            <a:r>
              <a:rPr lang="en-US" sz="2000" b="1" dirty="0"/>
              <a:t>S</a:t>
            </a:r>
            <a:r>
              <a:rPr lang="en-US" sz="2000" dirty="0"/>
              <a:t>elf </a:t>
            </a:r>
            <a:r>
              <a:rPr lang="en-US" sz="2000" b="1" dirty="0"/>
              <a:t>C</a:t>
            </a:r>
            <a:r>
              <a:rPr lang="en-US" sz="2000" dirty="0"/>
              <a:t>ontained </a:t>
            </a:r>
            <a:r>
              <a:rPr lang="en-US" sz="2000" b="1" dirty="0"/>
              <a:t>B</a:t>
            </a:r>
            <a:r>
              <a:rPr lang="en-US" sz="2000" dirty="0"/>
              <a:t>reathing </a:t>
            </a:r>
            <a:r>
              <a:rPr lang="en-US" sz="2000" b="1" dirty="0"/>
              <a:t>A</a:t>
            </a:r>
            <a:r>
              <a:rPr lang="en-US" sz="2000" dirty="0"/>
              <a:t>pparatus (SCBA)</a:t>
            </a:r>
          </a:p>
          <a:p>
            <a:pPr lvl="1"/>
            <a:r>
              <a:rPr lang="en-US" sz="2400" dirty="0"/>
              <a:t>Primary types are continuous flow, demand, and pressure demand</a:t>
            </a:r>
          </a:p>
          <a:p>
            <a:endParaRPr lang="en-US" sz="2400" dirty="0"/>
          </a:p>
        </p:txBody>
      </p:sp>
      <p:pic>
        <p:nvPicPr>
          <p:cNvPr id="362518" name="Picture 22" descr="OSHArespirator air-supplied mask"/>
          <p:cNvPicPr>
            <a:picLocks noGrp="1" noChangeAspect="1" noChangeArrowheads="1"/>
          </p:cNvPicPr>
          <p:nvPr>
            <p:ph sz="quarter" idx="2"/>
          </p:nvPr>
        </p:nvPicPr>
        <p:blipFill>
          <a:blip r:embed="rId3" cstate="print"/>
          <a:stretch>
            <a:fillRect/>
          </a:stretch>
        </p:blipFill>
        <p:spPr>
          <a:xfrm>
            <a:off x="6016697" y="2032000"/>
            <a:ext cx="1853894" cy="2203398"/>
          </a:xfrm>
          <a:noFill/>
          <a:ln>
            <a:solidFill>
              <a:schemeClr val="tx1"/>
            </a:solidFill>
          </a:ln>
        </p:spPr>
      </p:pic>
      <p:pic>
        <p:nvPicPr>
          <p:cNvPr id="362512" name="Picture 16" descr="OSHArespirator SCBA white suit"/>
          <p:cNvPicPr>
            <a:picLocks noGrp="1" noChangeAspect="1" noChangeArrowheads="1"/>
          </p:cNvPicPr>
          <p:nvPr>
            <p:ph sz="quarter" idx="3"/>
          </p:nvPr>
        </p:nvPicPr>
        <p:blipFill>
          <a:blip r:embed="rId4" cstate="print"/>
          <a:stretch>
            <a:fillRect/>
          </a:stretch>
        </p:blipFill>
        <p:spPr>
          <a:xfrm>
            <a:off x="6029324" y="4257674"/>
            <a:ext cx="1913255" cy="2079625"/>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66" name="Text Box 22"/>
          <p:cNvSpPr txBox="1">
            <a:spLocks noChangeArrowheads="1"/>
          </p:cNvSpPr>
          <p:nvPr/>
        </p:nvSpPr>
        <p:spPr bwMode="auto">
          <a:xfrm>
            <a:off x="4840288" y="6164263"/>
            <a:ext cx="1390650" cy="244475"/>
          </a:xfrm>
          <a:prstGeom prst="rect">
            <a:avLst/>
          </a:prstGeom>
          <a:noFill/>
          <a:ln w="9525">
            <a:noFill/>
            <a:miter lim="800000"/>
            <a:headEnd/>
            <a:tailEnd/>
          </a:ln>
          <a:effectLst/>
        </p:spPr>
        <p:txBody>
          <a:bodyPr>
            <a:spAutoFit/>
          </a:bodyPr>
          <a:lstStyle/>
          <a:p>
            <a:r>
              <a:rPr lang="en-US" sz="1000"/>
              <a:t>Image Credit: OSHA</a:t>
            </a:r>
          </a:p>
        </p:txBody>
      </p:sp>
      <p:sp>
        <p:nvSpPr>
          <p:cNvPr id="364568" name="Rectangle 24"/>
          <p:cNvSpPr>
            <a:spLocks noGrp="1" noChangeArrowheads="1"/>
          </p:cNvSpPr>
          <p:nvPr>
            <p:ph type="title"/>
          </p:nvPr>
        </p:nvSpPr>
        <p:spPr/>
        <p:txBody>
          <a:bodyPr>
            <a:normAutofit fontScale="90000"/>
          </a:bodyPr>
          <a:lstStyle/>
          <a:p>
            <a:r>
              <a:rPr lang="en-US" dirty="0"/>
              <a:t> </a:t>
            </a:r>
            <a:br>
              <a:rPr lang="en-US" dirty="0"/>
            </a:br>
            <a:r>
              <a:rPr lang="en-US" dirty="0"/>
              <a:t>Filtering </a:t>
            </a:r>
            <a:r>
              <a:rPr lang="en-US" dirty="0" err="1"/>
              <a:t>Facepiece</a:t>
            </a:r>
            <a:endParaRPr lang="en-US" dirty="0"/>
          </a:p>
        </p:txBody>
      </p:sp>
      <p:sp>
        <p:nvSpPr>
          <p:cNvPr id="364569" name="Rectangle 25"/>
          <p:cNvSpPr>
            <a:spLocks noGrp="1" noChangeArrowheads="1"/>
          </p:cNvSpPr>
          <p:nvPr>
            <p:ph type="body" sz="half" idx="1"/>
          </p:nvPr>
        </p:nvSpPr>
        <p:spPr/>
        <p:txBody>
          <a:bodyPr/>
          <a:lstStyle/>
          <a:p>
            <a:pPr lvl="1"/>
            <a:r>
              <a:rPr lang="en-US" sz="2400" dirty="0"/>
              <a:t>Negative pressure</a:t>
            </a:r>
          </a:p>
          <a:p>
            <a:pPr lvl="1"/>
            <a:r>
              <a:rPr lang="en-US" sz="2400" dirty="0"/>
              <a:t>Filter removes particulates </a:t>
            </a:r>
          </a:p>
          <a:p>
            <a:pPr lvl="2"/>
            <a:r>
              <a:rPr lang="en-US" sz="2000" dirty="0"/>
              <a:t>The filter is an integral part of the mask</a:t>
            </a:r>
          </a:p>
          <a:p>
            <a:pPr lvl="2"/>
            <a:r>
              <a:rPr lang="en-US" sz="2000" dirty="0"/>
              <a:t>The entire mask is composed of the filter material</a:t>
            </a:r>
          </a:p>
          <a:p>
            <a:pPr lvl="1"/>
            <a:r>
              <a:rPr lang="en-US" sz="2400" dirty="0"/>
              <a:t>Hazard protection is very limited</a:t>
            </a:r>
          </a:p>
        </p:txBody>
      </p:sp>
      <p:pic>
        <p:nvPicPr>
          <p:cNvPr id="364573" name="Picture 29" descr="OSHArespppt dust mask"/>
          <p:cNvPicPr>
            <a:picLocks noGrp="1" noChangeAspect="1" noChangeArrowheads="1"/>
          </p:cNvPicPr>
          <p:nvPr>
            <p:ph sz="half" idx="2"/>
          </p:nvPr>
        </p:nvPicPr>
        <p:blipFill>
          <a:blip r:embed="rId3" cstate="print"/>
          <a:stretch>
            <a:fillRect/>
          </a:stretch>
        </p:blipFill>
        <p:spPr>
          <a:xfrm>
            <a:off x="4840289" y="2159000"/>
            <a:ext cx="3948112" cy="3179763"/>
          </a:xfrm>
          <a:noFill/>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8" name="Rectangle 6"/>
          <p:cNvSpPr>
            <a:spLocks noGrp="1" noChangeArrowheads="1"/>
          </p:cNvSpPr>
          <p:nvPr>
            <p:ph type="title"/>
          </p:nvPr>
        </p:nvSpPr>
        <p:spPr/>
        <p:txBody>
          <a:bodyPr>
            <a:normAutofit fontScale="90000"/>
          </a:bodyPr>
          <a:lstStyle/>
          <a:p>
            <a:r>
              <a:rPr lang="en-US"/>
              <a:t>Inhalation Hazards and Respirators—Questions?</a:t>
            </a:r>
          </a:p>
        </p:txBody>
      </p:sp>
      <p:sp>
        <p:nvSpPr>
          <p:cNvPr id="402439" name="Rectangle 7"/>
          <p:cNvSpPr>
            <a:spLocks noGrp="1" noChangeArrowheads="1"/>
          </p:cNvSpPr>
          <p:nvPr>
            <p:ph type="body" sz="half" idx="1"/>
          </p:nvPr>
        </p:nvSpPr>
        <p:spPr/>
        <p:txBody>
          <a:bodyPr/>
          <a:lstStyle/>
          <a:p>
            <a:pPr lvl="1"/>
            <a:r>
              <a:rPr lang="en-US" sz="2400"/>
              <a:t>Any questions about the hazards of airborne contaminants at our facility?</a:t>
            </a:r>
          </a:p>
          <a:p>
            <a:pPr lvl="1"/>
            <a:r>
              <a:rPr lang="en-US" sz="2400"/>
              <a:t>The types of respirators used at the facility?</a:t>
            </a:r>
          </a:p>
          <a:p>
            <a:endParaRPr lang="en-US" sz="2400"/>
          </a:p>
          <a:p>
            <a:endParaRPr lang="en-US" sz="2400"/>
          </a:p>
        </p:txBody>
      </p:sp>
      <p:pic>
        <p:nvPicPr>
          <p:cNvPr id="402441" name="Picture 9" descr="question mark magnify30449"/>
          <p:cNvPicPr>
            <a:picLocks noGrp="1" noChangeAspect="1" noChangeArrowheads="1"/>
          </p:cNvPicPr>
          <p:nvPr>
            <p:ph sz="half" idx="2"/>
          </p:nvPr>
        </p:nvPicPr>
        <p:blipFill>
          <a:blip r:embed="rId3" cstate="print"/>
          <a:stretch>
            <a:fillRect/>
          </a:stretch>
        </p:blipFill>
        <p:spPr>
          <a:xfrm>
            <a:off x="5053853" y="2057400"/>
            <a:ext cx="3417794" cy="4191000"/>
          </a:xfrm>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6" name="Rectangle 6"/>
          <p:cNvSpPr>
            <a:spLocks noGrp="1" noChangeArrowheads="1"/>
          </p:cNvSpPr>
          <p:nvPr>
            <p:ph type="title"/>
          </p:nvPr>
        </p:nvSpPr>
        <p:spPr/>
        <p:txBody>
          <a:bodyPr/>
          <a:lstStyle/>
          <a:p>
            <a:r>
              <a:rPr lang="en-US"/>
              <a:t>Respirator Selection</a:t>
            </a:r>
          </a:p>
        </p:txBody>
      </p:sp>
      <p:sp>
        <p:nvSpPr>
          <p:cNvPr id="435207" name="Rectangle 7"/>
          <p:cNvSpPr>
            <a:spLocks noGrp="1" noChangeArrowheads="1"/>
          </p:cNvSpPr>
          <p:nvPr>
            <p:ph idx="1"/>
          </p:nvPr>
        </p:nvSpPr>
        <p:spPr/>
        <p:txBody>
          <a:bodyPr>
            <a:normAutofit/>
          </a:bodyPr>
          <a:lstStyle/>
          <a:p>
            <a:pPr lvl="1"/>
            <a:r>
              <a:rPr lang="en-US" sz="2800" dirty="0"/>
              <a:t>The physical state of the contaminants</a:t>
            </a:r>
          </a:p>
          <a:p>
            <a:pPr lvl="1"/>
            <a:r>
              <a:rPr lang="en-US" sz="2800" dirty="0"/>
              <a:t>Contaminant concentration</a:t>
            </a:r>
          </a:p>
          <a:p>
            <a:pPr lvl="1"/>
            <a:r>
              <a:rPr lang="en-US" sz="2800" dirty="0"/>
              <a:t>Oxygen deficiency</a:t>
            </a:r>
          </a:p>
          <a:p>
            <a:pPr lvl="1"/>
            <a:r>
              <a:rPr lang="en-US" sz="2800" dirty="0"/>
              <a:t>Warning properties of the contaminant(s)</a:t>
            </a:r>
          </a:p>
          <a:p>
            <a:pPr lvl="1"/>
            <a:r>
              <a:rPr lang="en-US" sz="2800" dirty="0"/>
              <a:t>Potential for an IDLH atmosphere</a:t>
            </a:r>
          </a:p>
          <a:p>
            <a:pPr lvl="1"/>
            <a:r>
              <a:rPr lang="en-US" sz="2800" dirty="0"/>
              <a:t>Length of time of respirator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6" name="Rectangle 10"/>
          <p:cNvSpPr>
            <a:spLocks noGrp="1" noChangeArrowheads="1"/>
          </p:cNvSpPr>
          <p:nvPr>
            <p:ph type="title"/>
          </p:nvPr>
        </p:nvSpPr>
        <p:spPr/>
        <p:txBody>
          <a:bodyPr/>
          <a:lstStyle/>
          <a:p>
            <a:r>
              <a:rPr lang="en-US" dirty="0"/>
              <a:t>Session Objectives</a:t>
            </a:r>
          </a:p>
        </p:txBody>
      </p:sp>
      <p:sp>
        <p:nvSpPr>
          <p:cNvPr id="311307" name="Rectangle 11"/>
          <p:cNvSpPr>
            <a:spLocks noGrp="1" noChangeArrowheads="1"/>
          </p:cNvSpPr>
          <p:nvPr>
            <p:ph idx="1"/>
          </p:nvPr>
        </p:nvSpPr>
        <p:spPr/>
        <p:txBody>
          <a:bodyPr/>
          <a:lstStyle/>
          <a:p>
            <a:r>
              <a:rPr lang="en-US" dirty="0"/>
              <a:t>You will be able to:</a:t>
            </a:r>
          </a:p>
          <a:p>
            <a:pPr lvl="1"/>
            <a:r>
              <a:rPr lang="en-US" dirty="0"/>
              <a:t>Identify the hazards of airborne contaminants</a:t>
            </a:r>
          </a:p>
          <a:p>
            <a:pPr lvl="1"/>
            <a:r>
              <a:rPr lang="en-US" dirty="0"/>
              <a:t>Identify and use appropriate respiratory protection</a:t>
            </a:r>
          </a:p>
          <a:p>
            <a:pPr lvl="1"/>
            <a:r>
              <a:rPr lang="en-US" dirty="0"/>
              <a:t>Recognize the limitations and capabilities of respirators in our workplace</a:t>
            </a:r>
          </a:p>
          <a:p>
            <a:pPr lvl="1"/>
            <a:r>
              <a:rPr lang="en-US" dirty="0"/>
              <a:t>Inspect, maintain, and store respirators</a:t>
            </a:r>
          </a:p>
          <a:p>
            <a:pPr lvl="1"/>
            <a:r>
              <a:rPr lang="en-US" dirty="0"/>
              <a:t>Understand procedures for medical evaluations and recognize the medical signs and symptoms that may prevent effective respirator use</a:t>
            </a:r>
          </a:p>
          <a:p>
            <a:pPr marL="393192" lvl="1"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8" name="Rectangle 6"/>
          <p:cNvSpPr>
            <a:spLocks noGrp="1" noChangeArrowheads="1"/>
          </p:cNvSpPr>
          <p:nvPr>
            <p:ph type="title"/>
          </p:nvPr>
        </p:nvSpPr>
        <p:spPr/>
        <p:txBody>
          <a:bodyPr/>
          <a:lstStyle/>
          <a:p>
            <a:r>
              <a:rPr lang="en-US"/>
              <a:t>Respirator Selection </a:t>
            </a:r>
            <a:r>
              <a:rPr lang="en-US" sz="2400"/>
              <a:t>(cont.)</a:t>
            </a:r>
            <a:endParaRPr lang="en-US"/>
          </a:p>
        </p:txBody>
      </p:sp>
      <p:sp>
        <p:nvSpPr>
          <p:cNvPr id="392199" name="Rectangle 7"/>
          <p:cNvSpPr>
            <a:spLocks noGrp="1" noChangeArrowheads="1"/>
          </p:cNvSpPr>
          <p:nvPr>
            <p:ph idx="1"/>
          </p:nvPr>
        </p:nvSpPr>
        <p:spPr/>
        <p:txBody>
          <a:bodyPr>
            <a:normAutofit/>
          </a:bodyPr>
          <a:lstStyle/>
          <a:p>
            <a:pPr lvl="1"/>
            <a:r>
              <a:rPr lang="en-US" sz="2800" dirty="0"/>
              <a:t>The workload of the wearer</a:t>
            </a:r>
          </a:p>
          <a:p>
            <a:pPr lvl="1"/>
            <a:r>
              <a:rPr lang="en-US" sz="2800" dirty="0"/>
              <a:t>The working environment</a:t>
            </a:r>
            <a:br>
              <a:rPr lang="en-US" sz="2800" dirty="0"/>
            </a:br>
            <a:r>
              <a:rPr lang="en-US" sz="2800" dirty="0"/>
              <a:t> (e.g., temperature)</a:t>
            </a:r>
          </a:p>
          <a:p>
            <a:pPr lvl="1"/>
            <a:r>
              <a:rPr lang="en-US" sz="2800" dirty="0"/>
              <a:t>The proper filter media for the given contaminant </a:t>
            </a:r>
          </a:p>
          <a:p>
            <a:pPr lvl="1"/>
            <a:r>
              <a:rPr lang="en-US" sz="2800" dirty="0"/>
              <a:t>Potential hazard of skin contact with contaminants</a:t>
            </a:r>
          </a:p>
          <a:p>
            <a:pPr lvl="1"/>
            <a:r>
              <a:rPr lang="en-US" sz="2800" dirty="0"/>
              <a:t>Potential hazard of eye contact with contaminants</a:t>
            </a:r>
          </a:p>
          <a:p>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title"/>
          </p:nvPr>
        </p:nvSpPr>
        <p:spPr>
          <a:xfrm>
            <a:off x="190500" y="1087438"/>
            <a:ext cx="9321800" cy="1143000"/>
          </a:xfrm>
        </p:spPr>
        <p:txBody>
          <a:bodyPr>
            <a:normAutofit fontScale="90000"/>
          </a:bodyPr>
          <a:lstStyle/>
          <a:p>
            <a:br>
              <a:rPr lang="en-US" dirty="0"/>
            </a:br>
            <a:br>
              <a:rPr lang="en-US" dirty="0"/>
            </a:br>
            <a:br>
              <a:rPr lang="en-US" dirty="0"/>
            </a:br>
            <a:r>
              <a:rPr lang="en-US" dirty="0"/>
              <a:t>Filters, Cartridges, and Canisters </a:t>
            </a:r>
            <a:br>
              <a:rPr lang="en-US" dirty="0"/>
            </a:br>
            <a:endParaRPr lang="en-US" dirty="0"/>
          </a:p>
        </p:txBody>
      </p:sp>
      <p:sp>
        <p:nvSpPr>
          <p:cNvPr id="8" name="Text Placeholder 7"/>
          <p:cNvSpPr>
            <a:spLocks noGrp="1"/>
          </p:cNvSpPr>
          <p:nvPr>
            <p:ph type="body" idx="1"/>
          </p:nvPr>
        </p:nvSpPr>
        <p:spPr>
          <a:xfrm>
            <a:off x="419100" y="1727200"/>
            <a:ext cx="4027488" cy="752475"/>
          </a:xfrm>
        </p:spPr>
        <p:txBody>
          <a:bodyPr/>
          <a:lstStyle/>
          <a:p>
            <a:r>
              <a:rPr lang="en-US" dirty="0"/>
              <a:t>Filter</a:t>
            </a:r>
          </a:p>
        </p:txBody>
      </p:sp>
      <p:sp>
        <p:nvSpPr>
          <p:cNvPr id="7" name="Rectangle 3"/>
          <p:cNvSpPr>
            <a:spLocks noGrp="1" noChangeArrowheads="1"/>
          </p:cNvSpPr>
          <p:nvPr>
            <p:ph sz="quarter" idx="2"/>
          </p:nvPr>
        </p:nvSpPr>
        <p:spPr>
          <a:xfrm>
            <a:off x="457200" y="2035175"/>
            <a:ext cx="4040188" cy="3951288"/>
          </a:xfrm>
          <a:noFill/>
        </p:spPr>
        <p:txBody>
          <a:bodyPr lIns="93662" tIns="47625" rIns="93662" bIns="47625">
            <a:normAutofit fontScale="92500"/>
          </a:bodyPr>
          <a:lstStyle/>
          <a:p>
            <a:pPr marL="0" indent="0">
              <a:buFont typeface="CommonBullets" charset="2"/>
              <a:buNone/>
            </a:pPr>
            <a:endParaRPr lang="en-US" sz="2200" dirty="0"/>
          </a:p>
          <a:p>
            <a:pPr marL="0" indent="0">
              <a:buFont typeface="CommonBullets" charset="2"/>
              <a:buNone/>
            </a:pPr>
            <a:r>
              <a:rPr lang="en-US" sz="2200" dirty="0"/>
              <a:t>A component used in respirators to remove solid or liquid aerosols from the inspired air.  Also called air purifying element.</a:t>
            </a:r>
          </a:p>
          <a:p>
            <a:pPr marL="0" indent="0">
              <a:buFont typeface="CommonBullets" charset="2"/>
              <a:buNone/>
            </a:pPr>
            <a:r>
              <a:rPr lang="en-US" b="1" dirty="0"/>
              <a:t>Canister or Cartridge</a:t>
            </a:r>
          </a:p>
          <a:p>
            <a:pPr marL="0" indent="0">
              <a:buFont typeface="CommonBullets" charset="2"/>
              <a:buNone/>
            </a:pPr>
            <a:r>
              <a:rPr lang="en-US" sz="2200" dirty="0"/>
              <a:t>A container with a filter, sorbent, or catalyst, or combination of these items, which removes specific contaminants from the air passed through the container</a:t>
            </a:r>
            <a:endParaRPr lang="en-US" sz="2200" b="1" dirty="0"/>
          </a:p>
          <a:p>
            <a:pPr marL="0" indent="0">
              <a:buFont typeface="CommonBullets" charset="2"/>
              <a:buNone/>
            </a:pPr>
            <a:endParaRPr lang="en-US" sz="2200" dirty="0"/>
          </a:p>
          <a:p>
            <a:pPr marL="0" indent="0">
              <a:buFont typeface="CommonBullets" charset="2"/>
              <a:buNone/>
            </a:pPr>
            <a:endParaRPr lang="en-US" sz="2200" dirty="0"/>
          </a:p>
          <a:p>
            <a:pPr marL="0" indent="0">
              <a:buFont typeface="CommonBullets" charset="2"/>
              <a:buNone/>
            </a:pPr>
            <a:endParaRPr lang="en-US" sz="2200" dirty="0"/>
          </a:p>
        </p:txBody>
      </p:sp>
      <p:pic>
        <p:nvPicPr>
          <p:cNvPr id="11" name="Picture 4"/>
          <p:cNvPicPr>
            <a:picLocks noGrp="1" noChangeArrowheads="1"/>
          </p:cNvPicPr>
          <p:nvPr>
            <p:ph sz="quarter" idx="4"/>
          </p:nvPr>
        </p:nvPicPr>
        <p:blipFill>
          <a:blip r:embed="rId2" cstate="print"/>
          <a:stretch>
            <a:fillRect/>
          </a:stretch>
        </p:blipFill>
        <p:spPr bwMode="auto">
          <a:xfrm>
            <a:off x="4645025" y="3285914"/>
            <a:ext cx="4041775" cy="2303884"/>
          </a:xfrm>
          <a:prstGeom prst="rect">
            <a:avLst/>
          </a:prstGeom>
          <a:noFill/>
          <a:ln w="9525">
            <a:noFill/>
            <a:miter lim="800000"/>
            <a:headEnd/>
            <a:tailEnd/>
          </a:ln>
        </p:spPr>
      </p:pic>
      <p:pic>
        <p:nvPicPr>
          <p:cNvPr id="19" name="Picture 4"/>
          <p:cNvPicPr>
            <a:picLocks noChangeArrowheads="1"/>
          </p:cNvPicPr>
          <p:nvPr/>
        </p:nvPicPr>
        <p:blipFill>
          <a:blip r:embed="rId3" cstate="print"/>
          <a:srcRect/>
          <a:stretch>
            <a:fillRect/>
          </a:stretch>
        </p:blipFill>
        <p:spPr bwMode="auto">
          <a:xfrm>
            <a:off x="5219700" y="4505325"/>
            <a:ext cx="3009901" cy="200501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2" name="Rectangle 8"/>
          <p:cNvSpPr>
            <a:spLocks noGrp="1" noChangeArrowheads="1"/>
          </p:cNvSpPr>
          <p:nvPr>
            <p:ph type="title"/>
          </p:nvPr>
        </p:nvSpPr>
        <p:spPr/>
        <p:txBody>
          <a:bodyPr>
            <a:normAutofit fontScale="90000"/>
          </a:bodyPr>
          <a:lstStyle/>
          <a:p>
            <a:r>
              <a:rPr lang="en-US" dirty="0"/>
              <a:t>Filters, Cartridges, </a:t>
            </a:r>
            <a:br>
              <a:rPr lang="en-US" dirty="0"/>
            </a:br>
            <a:r>
              <a:rPr lang="en-US" dirty="0"/>
              <a:t>and Canisters</a:t>
            </a:r>
          </a:p>
        </p:txBody>
      </p:sp>
      <p:sp>
        <p:nvSpPr>
          <p:cNvPr id="400393" name="Rectangle 9"/>
          <p:cNvSpPr>
            <a:spLocks noGrp="1" noChangeArrowheads="1"/>
          </p:cNvSpPr>
          <p:nvPr>
            <p:ph idx="1"/>
          </p:nvPr>
        </p:nvSpPr>
        <p:spPr/>
        <p:txBody>
          <a:bodyPr/>
          <a:lstStyle/>
          <a:p>
            <a:pPr lvl="1"/>
            <a:r>
              <a:rPr lang="en-US" dirty="0"/>
              <a:t>All must be labeled and color-coded with the NIOSH approval label</a:t>
            </a:r>
          </a:p>
          <a:p>
            <a:pPr lvl="1"/>
            <a:r>
              <a:rPr lang="en-US" dirty="0"/>
              <a:t>The label must not be removed and must remain legible</a:t>
            </a:r>
          </a:p>
          <a:p>
            <a:pPr lvl="1"/>
            <a:r>
              <a:rPr lang="en-US" dirty="0"/>
              <a:t>Marked with “NIOSH,” manufacturer’s name and part number, and cartridge or filter type</a:t>
            </a:r>
          </a:p>
          <a:p>
            <a:pPr lvl="1"/>
            <a:r>
              <a:rPr lang="en-US" dirty="0"/>
              <a:t>End-of-service-life indicator (ESLI) must be NIOSH-certified for APRs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6" name="Rectangle 10"/>
          <p:cNvSpPr>
            <a:spLocks noGrp="1" noChangeArrowheads="1"/>
          </p:cNvSpPr>
          <p:nvPr>
            <p:ph type="title"/>
          </p:nvPr>
        </p:nvSpPr>
        <p:spPr/>
        <p:txBody>
          <a:bodyPr/>
          <a:lstStyle/>
          <a:p>
            <a:r>
              <a:rPr lang="en-US"/>
              <a:t>Medical Evaluation</a:t>
            </a:r>
          </a:p>
        </p:txBody>
      </p:sp>
      <p:sp>
        <p:nvSpPr>
          <p:cNvPr id="249867" name="Rectangle 11"/>
          <p:cNvSpPr>
            <a:spLocks noGrp="1" noChangeArrowheads="1"/>
          </p:cNvSpPr>
          <p:nvPr>
            <p:ph idx="1"/>
          </p:nvPr>
        </p:nvSpPr>
        <p:spPr/>
        <p:txBody>
          <a:bodyPr/>
          <a:lstStyle/>
          <a:p>
            <a:pPr lvl="1"/>
            <a:r>
              <a:rPr lang="en-US" dirty="0"/>
              <a:t>An initial medical evaluation—a  questionnaire—is required before fit testing and respirator use</a:t>
            </a:r>
          </a:p>
          <a:p>
            <a:pPr lvl="1"/>
            <a:r>
              <a:rPr lang="en-US" dirty="0"/>
              <a:t>All medical evaluations must be confidential</a:t>
            </a:r>
          </a:p>
          <a:p>
            <a:pPr lvl="1"/>
            <a:r>
              <a:rPr lang="en-US" dirty="0"/>
              <a:t>Employees must be allowed to discuss </a:t>
            </a:r>
            <a:br>
              <a:rPr lang="en-US" dirty="0"/>
            </a:br>
            <a:r>
              <a:rPr lang="en-US" dirty="0"/>
              <a:t>the questionnaire with the physician</a:t>
            </a:r>
          </a:p>
          <a:p>
            <a:pPr lvl="1"/>
            <a:r>
              <a:rPr lang="en-US" dirty="0"/>
              <a:t>Follow-up evaluations must be conducted if conditions of use or user health change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6" name="Rectangle 6"/>
          <p:cNvSpPr>
            <a:spLocks noGrp="1" noChangeArrowheads="1"/>
          </p:cNvSpPr>
          <p:nvPr>
            <p:ph type="title"/>
          </p:nvPr>
        </p:nvSpPr>
        <p:spPr>
          <a:xfrm>
            <a:off x="1117600" y="477838"/>
            <a:ext cx="8229600" cy="1143000"/>
          </a:xfrm>
        </p:spPr>
        <p:txBody>
          <a:bodyPr/>
          <a:lstStyle/>
          <a:p>
            <a:r>
              <a:rPr lang="en-US" dirty="0"/>
              <a:t>Fit Testing</a:t>
            </a:r>
          </a:p>
        </p:txBody>
      </p:sp>
      <p:sp>
        <p:nvSpPr>
          <p:cNvPr id="11" name="Rectangle 3"/>
          <p:cNvSpPr>
            <a:spLocks noGrp="1" noChangeArrowheads="1"/>
          </p:cNvSpPr>
          <p:nvPr>
            <p:ph sz="quarter" idx="2"/>
          </p:nvPr>
        </p:nvSpPr>
        <p:spPr bwMode="auto">
          <a:xfrm>
            <a:off x="457200" y="2174875"/>
            <a:ext cx="4040188" cy="3552254"/>
          </a:xfrm>
          <a:prstGeom prst="rect">
            <a:avLst/>
          </a:prstGeom>
          <a:noFill/>
          <a:ln w="9525">
            <a:noFill/>
            <a:miter lim="800000"/>
            <a:headEnd/>
            <a:tailEnd/>
          </a:ln>
          <a:effectLst/>
        </p:spPr>
        <p:txBody>
          <a:bodyPr lIns="90488" tIns="44450" rIns="90488" bIns="44450">
            <a:spAutoFit/>
          </a:bodyPr>
          <a:lstStyle/>
          <a:p>
            <a:pPr defTabSz="873125">
              <a:spcBef>
                <a:spcPct val="50000"/>
              </a:spcBef>
              <a:defRPr/>
            </a:pPr>
            <a:r>
              <a:rPr lang="en-US" sz="2500" dirty="0"/>
              <a:t>Before an employee uses any respirator with a </a:t>
            </a:r>
            <a:r>
              <a:rPr lang="en-US" sz="2500" b="1" dirty="0"/>
              <a:t>negative or positive pressure tight-fitting</a:t>
            </a:r>
            <a:r>
              <a:rPr lang="en-US" sz="2500" b="1" i="1" dirty="0"/>
              <a:t> </a:t>
            </a:r>
            <a:r>
              <a:rPr lang="en-US" sz="2500" b="1" dirty="0"/>
              <a:t>face piece,</a:t>
            </a:r>
            <a:r>
              <a:rPr lang="en-US" sz="2500" dirty="0"/>
              <a:t> the employee must be fit tested with the same make, model, style, and size of respirator that will be used.</a:t>
            </a:r>
          </a:p>
        </p:txBody>
      </p:sp>
      <p:pic>
        <p:nvPicPr>
          <p:cNvPr id="12" name="Picture 4"/>
          <p:cNvPicPr>
            <a:picLocks noGrp="1" noChangeArrowheads="1"/>
          </p:cNvPicPr>
          <p:nvPr>
            <p:ph sz="quarter" idx="4"/>
          </p:nvPr>
        </p:nvPicPr>
        <p:blipFill>
          <a:blip r:embed="rId3" cstate="print"/>
          <a:stretch>
            <a:fillRect/>
          </a:stretch>
        </p:blipFill>
        <p:spPr bwMode="auto">
          <a:xfrm>
            <a:off x="4645025" y="3030504"/>
            <a:ext cx="4041775" cy="281470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11" name="Rectangle 15"/>
          <p:cNvSpPr>
            <a:spLocks noGrp="1" noChangeArrowheads="1"/>
          </p:cNvSpPr>
          <p:nvPr>
            <p:ph type="title"/>
          </p:nvPr>
        </p:nvSpPr>
        <p:spPr>
          <a:xfrm>
            <a:off x="914400" y="503238"/>
            <a:ext cx="8229600" cy="1143000"/>
          </a:xfrm>
        </p:spPr>
        <p:txBody>
          <a:bodyPr/>
          <a:lstStyle/>
          <a:p>
            <a:r>
              <a:rPr lang="en-US" dirty="0"/>
              <a:t>Qualitative Fit Test</a:t>
            </a:r>
          </a:p>
        </p:txBody>
      </p:sp>
      <p:sp>
        <p:nvSpPr>
          <p:cNvPr id="234512" name="Rectangle 16"/>
          <p:cNvSpPr>
            <a:spLocks noGrp="1" noChangeArrowheads="1"/>
          </p:cNvSpPr>
          <p:nvPr>
            <p:ph sz="quarter" idx="2"/>
          </p:nvPr>
        </p:nvSpPr>
        <p:spPr>
          <a:xfrm>
            <a:off x="431800" y="1917700"/>
            <a:ext cx="4040188" cy="3845720"/>
          </a:xfrm>
        </p:spPr>
        <p:txBody>
          <a:bodyPr>
            <a:normAutofit fontScale="92500"/>
          </a:bodyPr>
          <a:lstStyle/>
          <a:p>
            <a:pPr marL="393192" lvl="1" indent="0">
              <a:buNone/>
            </a:pPr>
            <a:r>
              <a:rPr lang="en-US" sz="2800" dirty="0"/>
              <a:t>Negative pressure test for APRs</a:t>
            </a:r>
          </a:p>
          <a:p>
            <a:pPr lvl="2"/>
            <a:r>
              <a:rPr lang="en-US" sz="2400" dirty="0"/>
              <a:t>Exposure less than 10 times the exposure limit</a:t>
            </a:r>
          </a:p>
          <a:p>
            <a:pPr lvl="2">
              <a:buNone/>
            </a:pPr>
            <a:endParaRPr lang="en-US" sz="2400" dirty="0"/>
          </a:p>
          <a:p>
            <a:pPr lvl="1">
              <a:buNone/>
            </a:pPr>
            <a:r>
              <a:rPr lang="en-US" sz="2800" dirty="0"/>
              <a:t>Subjective—smell or taste</a:t>
            </a:r>
          </a:p>
          <a:p>
            <a:pPr lvl="2"/>
            <a:r>
              <a:rPr lang="en-US" sz="2800" dirty="0"/>
              <a:t>Irritant smoke</a:t>
            </a:r>
            <a:r>
              <a:rPr lang="en-US" sz="2400" dirty="0"/>
              <a:t> </a:t>
            </a:r>
            <a:r>
              <a:rPr lang="en-US" sz="2800" dirty="0"/>
              <a:t>and ambient aerosol</a:t>
            </a:r>
            <a:endParaRPr lang="en-US" sz="2400" dirty="0"/>
          </a:p>
        </p:txBody>
      </p:sp>
      <p:pic>
        <p:nvPicPr>
          <p:cNvPr id="20" name="Picture 4"/>
          <p:cNvPicPr>
            <a:picLocks noGrp="1" noChangeArrowheads="1"/>
          </p:cNvPicPr>
          <p:nvPr>
            <p:ph sz="quarter" idx="4"/>
          </p:nvPr>
        </p:nvPicPr>
        <p:blipFill>
          <a:blip r:embed="rId3" cstate="print"/>
          <a:srcRect/>
          <a:stretch>
            <a:fillRect/>
          </a:stretch>
        </p:blipFill>
        <p:spPr bwMode="auto">
          <a:xfrm>
            <a:off x="5067301" y="2413000"/>
            <a:ext cx="3073400" cy="3048000"/>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5" name="Rectangle 7"/>
          <p:cNvSpPr>
            <a:spLocks noGrp="1" noChangeArrowheads="1"/>
          </p:cNvSpPr>
          <p:nvPr>
            <p:ph type="title"/>
          </p:nvPr>
        </p:nvSpPr>
        <p:spPr/>
        <p:txBody>
          <a:bodyPr/>
          <a:lstStyle/>
          <a:p>
            <a:r>
              <a:rPr lang="en-US"/>
              <a:t>Quantitative Fit Test</a:t>
            </a:r>
          </a:p>
        </p:txBody>
      </p:sp>
      <p:sp>
        <p:nvSpPr>
          <p:cNvPr id="442376" name="Rectangle 8"/>
          <p:cNvSpPr>
            <a:spLocks noGrp="1" noChangeArrowheads="1"/>
          </p:cNvSpPr>
          <p:nvPr>
            <p:ph type="body" sz="half" idx="1"/>
          </p:nvPr>
        </p:nvSpPr>
        <p:spPr/>
        <p:txBody>
          <a:bodyPr>
            <a:normAutofit lnSpcReduction="10000"/>
          </a:bodyPr>
          <a:lstStyle/>
          <a:p>
            <a:pPr lvl="1"/>
            <a:r>
              <a:rPr lang="en-US" sz="2400"/>
              <a:t>Numeric measurement—fit factor—of leakage into the respirator</a:t>
            </a:r>
          </a:p>
          <a:p>
            <a:pPr lvl="2"/>
            <a:r>
              <a:rPr lang="en-US" sz="2000"/>
              <a:t>Controlled negative pressure</a:t>
            </a:r>
          </a:p>
          <a:p>
            <a:pPr lvl="2"/>
            <a:r>
              <a:rPr lang="en-US" sz="2000"/>
              <a:t>Portacount™</a:t>
            </a:r>
          </a:p>
          <a:p>
            <a:pPr lvl="1"/>
            <a:r>
              <a:rPr lang="en-US" sz="2400"/>
              <a:t>For negative-pressure APRs, exposure levels greater than 10 times the occupational exposure limit</a:t>
            </a:r>
          </a:p>
        </p:txBody>
      </p:sp>
      <p:pic>
        <p:nvPicPr>
          <p:cNvPr id="6" name="Picture 4"/>
          <p:cNvPicPr>
            <a:picLocks noGrp="1" noChangeArrowheads="1"/>
          </p:cNvPicPr>
          <p:nvPr>
            <p:ph sz="half" idx="2"/>
          </p:nvPr>
        </p:nvPicPr>
        <p:blipFill>
          <a:blip r:embed="rId3" cstate="print"/>
          <a:stretch>
            <a:fillRect/>
          </a:stretch>
        </p:blipFill>
        <p:spPr bwMode="auto">
          <a:xfrm>
            <a:off x="4914900" y="2895537"/>
            <a:ext cx="3695700" cy="251472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Grp="1" noChangeArrowheads="1"/>
          </p:cNvSpPr>
          <p:nvPr>
            <p:ph type="title"/>
          </p:nvPr>
        </p:nvSpPr>
        <p:spPr/>
        <p:txBody>
          <a:bodyPr/>
          <a:lstStyle/>
          <a:p>
            <a:r>
              <a:rPr lang="en-US"/>
              <a:t>Check the Seal</a:t>
            </a:r>
          </a:p>
        </p:txBody>
      </p:sp>
      <p:sp>
        <p:nvSpPr>
          <p:cNvPr id="251909" name="Rectangle 5"/>
          <p:cNvSpPr>
            <a:spLocks noGrp="1" noChangeArrowheads="1"/>
          </p:cNvSpPr>
          <p:nvPr>
            <p:ph type="body" sz="half" idx="1"/>
          </p:nvPr>
        </p:nvSpPr>
        <p:spPr/>
        <p:txBody>
          <a:bodyPr>
            <a:normAutofit fontScale="92500"/>
          </a:bodyPr>
          <a:lstStyle/>
          <a:p>
            <a:pPr lvl="1"/>
            <a:r>
              <a:rPr lang="en-US" sz="2400"/>
              <a:t>No facial hair or glasses are allowed that prevent a tight seal</a:t>
            </a:r>
          </a:p>
          <a:p>
            <a:pPr lvl="1"/>
            <a:r>
              <a:rPr lang="en-US" sz="2400"/>
              <a:t>The facepiece seal is paramount</a:t>
            </a:r>
          </a:p>
          <a:p>
            <a:pPr lvl="1"/>
            <a:r>
              <a:rPr lang="en-US" sz="2400"/>
              <a:t>Perform a seal check each time you put on the respirator</a:t>
            </a:r>
          </a:p>
          <a:p>
            <a:pPr lvl="1"/>
            <a:r>
              <a:rPr lang="en-US" sz="2400"/>
              <a:t>Conduct a positive and negative pressure check</a:t>
            </a:r>
          </a:p>
        </p:txBody>
      </p:sp>
      <p:pic>
        <p:nvPicPr>
          <p:cNvPr id="6" name="Picture 6"/>
          <p:cNvPicPr>
            <a:picLocks noGrp="1" noChangeArrowheads="1"/>
          </p:cNvPicPr>
          <p:nvPr>
            <p:ph sz="half" idx="2"/>
          </p:nvPr>
        </p:nvPicPr>
        <p:blipFill>
          <a:blip r:embed="rId3" cstate="print"/>
          <a:srcRect/>
          <a:stretch>
            <a:fillRect/>
          </a:stretch>
        </p:blipFill>
        <p:spPr bwMode="auto">
          <a:xfrm>
            <a:off x="5270500" y="2043222"/>
            <a:ext cx="2844800" cy="1792178"/>
          </a:xfrm>
          <a:prstGeom prst="rect">
            <a:avLst/>
          </a:prstGeom>
          <a:noFill/>
          <a:ln w="9525">
            <a:noFill/>
            <a:miter lim="800000"/>
            <a:headEnd/>
            <a:tailEnd/>
          </a:ln>
        </p:spPr>
      </p:pic>
      <p:sp>
        <p:nvSpPr>
          <p:cNvPr id="7" name="TextBox 6"/>
          <p:cNvSpPr txBox="1"/>
          <p:nvPr/>
        </p:nvSpPr>
        <p:spPr>
          <a:xfrm>
            <a:off x="5664200" y="3898900"/>
            <a:ext cx="1862689" cy="369332"/>
          </a:xfrm>
          <a:prstGeom prst="rect">
            <a:avLst/>
          </a:prstGeom>
          <a:noFill/>
        </p:spPr>
        <p:txBody>
          <a:bodyPr wrap="none" rtlCol="0">
            <a:spAutoFit/>
          </a:bodyPr>
          <a:lstStyle/>
          <a:p>
            <a:r>
              <a:rPr lang="en-US" sz="1800" b="1" dirty="0"/>
              <a:t>Positive Pressure</a:t>
            </a:r>
          </a:p>
        </p:txBody>
      </p:sp>
      <p:pic>
        <p:nvPicPr>
          <p:cNvPr id="8" name="Picture 18"/>
          <p:cNvPicPr>
            <a:picLocks noChangeAspect="1" noChangeArrowheads="1"/>
          </p:cNvPicPr>
          <p:nvPr/>
        </p:nvPicPr>
        <p:blipFill>
          <a:blip r:embed="rId4" cstate="print"/>
          <a:srcRect/>
          <a:stretch>
            <a:fillRect/>
          </a:stretch>
        </p:blipFill>
        <p:spPr bwMode="auto">
          <a:xfrm>
            <a:off x="5321300" y="4318000"/>
            <a:ext cx="2755900" cy="1828800"/>
          </a:xfrm>
          <a:prstGeom prst="rect">
            <a:avLst/>
          </a:prstGeom>
          <a:noFill/>
          <a:ln w="9525">
            <a:solidFill>
              <a:schemeClr val="tx2"/>
            </a:solidFill>
            <a:miter lim="800000"/>
            <a:headEnd/>
            <a:tailEnd/>
          </a:ln>
          <a:effectLst/>
        </p:spPr>
      </p:pic>
      <p:sp>
        <p:nvSpPr>
          <p:cNvPr id="10" name="TextBox 9"/>
          <p:cNvSpPr txBox="1"/>
          <p:nvPr/>
        </p:nvSpPr>
        <p:spPr>
          <a:xfrm>
            <a:off x="5791200" y="6248400"/>
            <a:ext cx="1952458" cy="369332"/>
          </a:xfrm>
          <a:prstGeom prst="rect">
            <a:avLst/>
          </a:prstGeom>
          <a:noFill/>
        </p:spPr>
        <p:txBody>
          <a:bodyPr wrap="none" rtlCol="0">
            <a:spAutoFit/>
          </a:bodyPr>
          <a:lstStyle/>
          <a:p>
            <a:r>
              <a:rPr lang="en-US" sz="1800" b="1" dirty="0"/>
              <a:t>Negative Pressure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6" name="Rectangle 8"/>
          <p:cNvSpPr>
            <a:spLocks noGrp="1" noChangeArrowheads="1"/>
          </p:cNvSpPr>
          <p:nvPr>
            <p:ph type="title"/>
          </p:nvPr>
        </p:nvSpPr>
        <p:spPr/>
        <p:txBody>
          <a:bodyPr/>
          <a:lstStyle/>
          <a:p>
            <a:r>
              <a:rPr lang="en-US"/>
              <a:t>Inspect Respirator Carefully</a:t>
            </a:r>
          </a:p>
        </p:txBody>
      </p:sp>
      <p:sp>
        <p:nvSpPr>
          <p:cNvPr id="386057" name="Rectangle 9"/>
          <p:cNvSpPr>
            <a:spLocks noGrp="1" noChangeArrowheads="1"/>
          </p:cNvSpPr>
          <p:nvPr>
            <p:ph idx="1"/>
          </p:nvPr>
        </p:nvSpPr>
        <p:spPr/>
        <p:txBody>
          <a:bodyPr/>
          <a:lstStyle/>
          <a:p>
            <a:pPr lvl="1"/>
            <a:r>
              <a:rPr lang="en-US"/>
              <a:t>Inspect the respirator before each use and during cleaning, following manufacturer’s instructions</a:t>
            </a:r>
          </a:p>
          <a:p>
            <a:pPr lvl="1"/>
            <a:r>
              <a:rPr lang="en-US"/>
              <a:t>Emergency respirators</a:t>
            </a:r>
          </a:p>
          <a:p>
            <a:pPr lvl="2"/>
            <a:r>
              <a:rPr lang="en-US"/>
              <a:t>Check at least monthly when not in use</a:t>
            </a:r>
          </a:p>
          <a:p>
            <a:pPr lvl="2"/>
            <a:r>
              <a:rPr lang="en-US"/>
              <a:t>Check before and after each use</a:t>
            </a:r>
          </a:p>
          <a:p>
            <a:pPr lvl="1"/>
            <a:r>
              <a:rPr lang="en-US"/>
              <a:t>Check elastic parts for pliability and deterioration</a:t>
            </a:r>
          </a:p>
          <a:p>
            <a:pPr lvl="1"/>
            <a:r>
              <a:rPr lang="en-US"/>
              <a:t>Report any problems or defects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4" name="Rectangle 8"/>
          <p:cNvSpPr>
            <a:spLocks noGrp="1" noChangeArrowheads="1"/>
          </p:cNvSpPr>
          <p:nvPr>
            <p:ph type="title"/>
          </p:nvPr>
        </p:nvSpPr>
        <p:spPr/>
        <p:txBody>
          <a:bodyPr/>
          <a:lstStyle/>
          <a:p>
            <a:r>
              <a:rPr lang="en-US"/>
              <a:t>Store Properly</a:t>
            </a:r>
          </a:p>
        </p:txBody>
      </p:sp>
      <p:sp>
        <p:nvSpPr>
          <p:cNvPr id="388105" name="Rectangle 9"/>
          <p:cNvSpPr>
            <a:spLocks noGrp="1" noChangeArrowheads="1"/>
          </p:cNvSpPr>
          <p:nvPr>
            <p:ph idx="1"/>
          </p:nvPr>
        </p:nvSpPr>
        <p:spPr/>
        <p:txBody>
          <a:bodyPr/>
          <a:lstStyle/>
          <a:p>
            <a:pPr lvl="1"/>
            <a:r>
              <a:rPr lang="en-US"/>
              <a:t>Protect equipment from damage, sunlight, or contamination</a:t>
            </a:r>
          </a:p>
          <a:p>
            <a:pPr lvl="1"/>
            <a:r>
              <a:rPr lang="en-US"/>
              <a:t>Store dry respirator and cartridges in a clean container or bag</a:t>
            </a:r>
          </a:p>
          <a:p>
            <a:pPr lvl="1"/>
            <a:r>
              <a:rPr lang="en-US"/>
              <a:t>Do not allow the facepiece to be distorted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Exposure</a:t>
            </a:r>
          </a:p>
        </p:txBody>
      </p:sp>
      <p:sp>
        <p:nvSpPr>
          <p:cNvPr id="3" name="Content Placeholder 2"/>
          <p:cNvSpPr>
            <a:spLocks noGrp="1"/>
          </p:cNvSpPr>
          <p:nvPr>
            <p:ph idx="1"/>
          </p:nvPr>
        </p:nvSpPr>
        <p:spPr/>
        <p:txBody>
          <a:bodyPr/>
          <a:lstStyle/>
          <a:p>
            <a:pPr marL="0" indent="0">
              <a:buNone/>
            </a:pPr>
            <a:r>
              <a:rPr lang="en-US" sz="3600" dirty="0"/>
              <a:t>	Exposure to a concentration of an airborne contaminant that would occur if the employee were not using respiratory protection.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105" name="Rectangle 33"/>
          <p:cNvSpPr>
            <a:spLocks noGrp="1" noChangeArrowheads="1"/>
          </p:cNvSpPr>
          <p:nvPr>
            <p:ph type="title"/>
          </p:nvPr>
        </p:nvSpPr>
        <p:spPr>
          <a:xfrm>
            <a:off x="762000" y="947738"/>
            <a:ext cx="8229600" cy="1143000"/>
          </a:xfrm>
        </p:spPr>
        <p:txBody>
          <a:bodyPr>
            <a:normAutofit fontScale="90000"/>
          </a:bodyPr>
          <a:lstStyle/>
          <a:p>
            <a:r>
              <a:rPr lang="en-US" dirty="0"/>
              <a:t>APRs—Maintain and </a:t>
            </a:r>
            <a:br>
              <a:rPr lang="en-US" dirty="0"/>
            </a:br>
            <a:r>
              <a:rPr lang="en-US" dirty="0"/>
              <a:t>Clean Components</a:t>
            </a:r>
          </a:p>
        </p:txBody>
      </p:sp>
      <p:sp>
        <p:nvSpPr>
          <p:cNvPr id="387106" name="Rectangle 34"/>
          <p:cNvSpPr>
            <a:spLocks noGrp="1" noChangeArrowheads="1"/>
          </p:cNvSpPr>
          <p:nvPr>
            <p:ph sz="quarter" idx="2"/>
          </p:nvPr>
        </p:nvSpPr>
        <p:spPr/>
        <p:txBody>
          <a:bodyPr>
            <a:normAutofit fontScale="92500" lnSpcReduction="10000"/>
          </a:bodyPr>
          <a:lstStyle/>
          <a:p>
            <a:pPr lvl="1"/>
            <a:r>
              <a:rPr lang="en-US" sz="2800" dirty="0"/>
              <a:t>Toss out filtering face pieces </a:t>
            </a:r>
          </a:p>
          <a:p>
            <a:pPr lvl="1"/>
            <a:r>
              <a:rPr lang="en-US" sz="2800" dirty="0"/>
              <a:t>Remove filters</a:t>
            </a:r>
          </a:p>
          <a:p>
            <a:pPr lvl="1"/>
            <a:r>
              <a:rPr lang="en-US" sz="2800" dirty="0"/>
              <a:t>Wash and rinse</a:t>
            </a:r>
          </a:p>
          <a:p>
            <a:pPr lvl="1"/>
            <a:r>
              <a:rPr lang="en-US" sz="2800" dirty="0"/>
              <a:t>Carefully replace valves</a:t>
            </a:r>
          </a:p>
          <a:p>
            <a:pPr lvl="1"/>
            <a:r>
              <a:rPr lang="en-US" sz="2800" dirty="0"/>
              <a:t>Dry with cloth or air dry</a:t>
            </a:r>
          </a:p>
          <a:p>
            <a:pPr lvl="1"/>
            <a:r>
              <a:rPr lang="en-US" sz="2800" dirty="0"/>
              <a:t>Reassemble, then test</a:t>
            </a:r>
          </a:p>
        </p:txBody>
      </p:sp>
      <p:pic>
        <p:nvPicPr>
          <p:cNvPr id="10" name="Picture 1028"/>
          <p:cNvPicPr>
            <a:picLocks noGrp="1" noChangeArrowheads="1"/>
          </p:cNvPicPr>
          <p:nvPr>
            <p:ph sz="quarter" idx="4"/>
          </p:nvPr>
        </p:nvPicPr>
        <p:blipFill>
          <a:blip r:embed="rId3" cstate="print"/>
          <a:stretch>
            <a:fillRect/>
          </a:stretch>
        </p:blipFill>
        <p:spPr bwMode="auto">
          <a:xfrm>
            <a:off x="5642042" y="3102829"/>
            <a:ext cx="2047740" cy="267005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8" name="Rectangle 8"/>
          <p:cNvSpPr>
            <a:spLocks noGrp="1" noChangeArrowheads="1"/>
          </p:cNvSpPr>
          <p:nvPr>
            <p:ph type="title"/>
          </p:nvPr>
        </p:nvSpPr>
        <p:spPr/>
        <p:txBody>
          <a:bodyPr>
            <a:normAutofit fontScale="90000"/>
          </a:bodyPr>
          <a:lstStyle/>
          <a:p>
            <a:r>
              <a:rPr lang="en-US"/>
              <a:t>Respirator Care and Use— Questions?</a:t>
            </a:r>
          </a:p>
        </p:txBody>
      </p:sp>
      <p:sp>
        <p:nvSpPr>
          <p:cNvPr id="404489" name="Rectangle 9"/>
          <p:cNvSpPr>
            <a:spLocks noGrp="1" noChangeArrowheads="1"/>
          </p:cNvSpPr>
          <p:nvPr>
            <p:ph type="body" sz="half" idx="1"/>
          </p:nvPr>
        </p:nvSpPr>
        <p:spPr/>
        <p:txBody>
          <a:bodyPr>
            <a:normAutofit/>
          </a:bodyPr>
          <a:lstStyle/>
          <a:p>
            <a:pPr lvl="1"/>
            <a:r>
              <a:rPr lang="en-US" sz="2400"/>
              <a:t>Any questions about your responsibilities for the care and use of respirators and their components?</a:t>
            </a:r>
          </a:p>
          <a:p>
            <a:pPr lvl="1"/>
            <a:r>
              <a:rPr lang="en-US" sz="2400"/>
              <a:t>Any questions about the respiratory protection plan or dangerous atmospheres?</a:t>
            </a:r>
          </a:p>
        </p:txBody>
      </p:sp>
      <p:pic>
        <p:nvPicPr>
          <p:cNvPr id="404491" name="Picture 11" descr="question road sign small"/>
          <p:cNvPicPr>
            <a:picLocks noGrp="1" noChangeAspect="1" noChangeArrowheads="1"/>
          </p:cNvPicPr>
          <p:nvPr>
            <p:ph sz="half" idx="2"/>
          </p:nvPr>
        </p:nvPicPr>
        <p:blipFill>
          <a:blip r:embed="rId3" cstate="print"/>
          <a:stretch>
            <a:fillRect/>
          </a:stretch>
        </p:blipFill>
        <p:spPr>
          <a:xfrm>
            <a:off x="4947897" y="2057400"/>
            <a:ext cx="3629705" cy="4191000"/>
          </a:xfr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8" name="Rectangle 6"/>
          <p:cNvSpPr>
            <a:spLocks noGrp="1" noChangeArrowheads="1"/>
          </p:cNvSpPr>
          <p:nvPr>
            <p:ph type="title"/>
          </p:nvPr>
        </p:nvSpPr>
        <p:spPr/>
        <p:txBody>
          <a:bodyPr/>
          <a:lstStyle/>
          <a:p>
            <a:r>
              <a:rPr lang="en-US"/>
              <a:t>Regulatory Requirements</a:t>
            </a:r>
          </a:p>
        </p:txBody>
      </p:sp>
      <p:sp>
        <p:nvSpPr>
          <p:cNvPr id="253959" name="Rectangle 7"/>
          <p:cNvSpPr>
            <a:spLocks noGrp="1" noChangeArrowheads="1"/>
          </p:cNvSpPr>
          <p:nvPr>
            <p:ph idx="1"/>
          </p:nvPr>
        </p:nvSpPr>
        <p:spPr/>
        <p:txBody>
          <a:bodyPr>
            <a:normAutofit/>
          </a:bodyPr>
          <a:lstStyle/>
          <a:p>
            <a:pPr marL="393192" lvl="1" indent="0">
              <a:buNone/>
            </a:pPr>
            <a:r>
              <a:rPr lang="en-US" sz="3200" b="1" dirty="0"/>
              <a:t>29 CFR 1910.134</a:t>
            </a:r>
          </a:p>
          <a:p>
            <a:pPr lvl="2"/>
            <a:r>
              <a:rPr lang="en-US" sz="2800" dirty="0"/>
              <a:t>Requires a written respiratory protection plan</a:t>
            </a:r>
          </a:p>
          <a:p>
            <a:pPr lvl="2"/>
            <a:r>
              <a:rPr lang="en-US" sz="2800" dirty="0"/>
              <a:t>Employee training</a:t>
            </a:r>
          </a:p>
          <a:p>
            <a:pPr lvl="2"/>
            <a:r>
              <a:rPr lang="en-US" sz="2800" dirty="0"/>
              <a:t>Medical evaluation</a:t>
            </a:r>
          </a:p>
          <a:p>
            <a:pPr lvl="2"/>
            <a:r>
              <a:rPr lang="en-US" sz="2800" dirty="0"/>
              <a:t>Fit testing</a:t>
            </a:r>
          </a:p>
          <a:p>
            <a:pPr lvl="2"/>
            <a:r>
              <a:rPr lang="en-US" sz="2800" dirty="0"/>
              <a:t>Provide respirators at no cost to employee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29" name="Rectangle 21"/>
          <p:cNvSpPr>
            <a:spLocks noGrp="1" noChangeArrowheads="1"/>
          </p:cNvSpPr>
          <p:nvPr>
            <p:ph type="title"/>
          </p:nvPr>
        </p:nvSpPr>
        <p:spPr/>
        <p:txBody>
          <a:bodyPr>
            <a:normAutofit fontScale="90000"/>
          </a:bodyPr>
          <a:lstStyle/>
          <a:p>
            <a:r>
              <a:rPr lang="en-US"/>
              <a:t>Employer’s General Requirements</a:t>
            </a:r>
          </a:p>
        </p:txBody>
      </p:sp>
      <p:sp>
        <p:nvSpPr>
          <p:cNvPr id="247830" name="Rectangle 22"/>
          <p:cNvSpPr>
            <a:spLocks noGrp="1" noChangeArrowheads="1"/>
          </p:cNvSpPr>
          <p:nvPr>
            <p:ph type="body" sz="half" idx="1"/>
          </p:nvPr>
        </p:nvSpPr>
        <p:spPr/>
        <p:txBody>
          <a:bodyPr>
            <a:normAutofit lnSpcReduction="10000"/>
          </a:bodyPr>
          <a:lstStyle/>
          <a:p>
            <a:pPr lvl="1"/>
            <a:r>
              <a:rPr lang="en-US" sz="2400"/>
              <a:t>Use NIOSH-approved respirators only</a:t>
            </a:r>
          </a:p>
          <a:p>
            <a:pPr lvl="1"/>
            <a:r>
              <a:rPr lang="en-US" sz="2400"/>
              <a:t>Evaluate the workplace hazards</a:t>
            </a:r>
          </a:p>
          <a:p>
            <a:pPr lvl="1"/>
            <a:r>
              <a:rPr lang="en-US" sz="2400"/>
              <a:t>Select respirators from multiple models and sizes</a:t>
            </a:r>
          </a:p>
          <a:p>
            <a:pPr lvl="1"/>
            <a:r>
              <a:rPr lang="en-US" sz="2400"/>
              <a:t>Where exposure to hazards can’t be estimated, consider it as IDLH</a:t>
            </a:r>
          </a:p>
        </p:txBody>
      </p:sp>
      <p:pic>
        <p:nvPicPr>
          <p:cNvPr id="247840" name="Picture 32"/>
          <p:cNvPicPr>
            <a:picLocks noGrp="1" noChangeAspect="1" noChangeArrowheads="1"/>
          </p:cNvPicPr>
          <p:nvPr>
            <p:ph sz="half" idx="2"/>
          </p:nvPr>
        </p:nvPicPr>
        <p:blipFill>
          <a:blip r:embed="rId3" cstate="print"/>
          <a:stretch>
            <a:fillRect/>
          </a:stretch>
        </p:blipFill>
        <p:spPr>
          <a:xfrm>
            <a:off x="4914900" y="2905601"/>
            <a:ext cx="3695700" cy="2494598"/>
          </a:xfrm>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8" name="Rectangle 8"/>
          <p:cNvSpPr>
            <a:spLocks noGrp="1" noChangeArrowheads="1"/>
          </p:cNvSpPr>
          <p:nvPr>
            <p:ph type="title"/>
          </p:nvPr>
        </p:nvSpPr>
        <p:spPr/>
        <p:txBody>
          <a:bodyPr/>
          <a:lstStyle/>
          <a:p>
            <a:r>
              <a:rPr lang="en-US" dirty="0"/>
              <a:t>Key Points to Remember</a:t>
            </a:r>
          </a:p>
        </p:txBody>
      </p:sp>
      <p:sp>
        <p:nvSpPr>
          <p:cNvPr id="343049" name="Rectangle 9"/>
          <p:cNvSpPr>
            <a:spLocks noGrp="1" noChangeArrowheads="1"/>
          </p:cNvSpPr>
          <p:nvPr>
            <p:ph idx="1"/>
          </p:nvPr>
        </p:nvSpPr>
        <p:spPr/>
        <p:txBody>
          <a:bodyPr>
            <a:normAutofit lnSpcReduction="10000"/>
          </a:bodyPr>
          <a:lstStyle/>
          <a:p>
            <a:pPr lvl="1"/>
            <a:r>
              <a:rPr lang="en-US" dirty="0"/>
              <a:t>Understand the physical and health hazards of dangerous airborne substances in your work area (review SDS)</a:t>
            </a:r>
          </a:p>
          <a:p>
            <a:pPr lvl="1"/>
            <a:r>
              <a:rPr lang="en-US" dirty="0"/>
              <a:t>Make sure appropriate engineering controls are implemented before using a respirator</a:t>
            </a:r>
          </a:p>
          <a:p>
            <a:pPr lvl="1"/>
            <a:r>
              <a:rPr lang="en-US" dirty="0"/>
              <a:t>Know how to properly don, fit, use, inspect, clean, and store respirators</a:t>
            </a:r>
          </a:p>
          <a:p>
            <a:pPr lvl="1"/>
            <a:r>
              <a:rPr lang="en-US" dirty="0"/>
              <a:t>Inspect respirators and cartridges before each use</a:t>
            </a:r>
          </a:p>
          <a:p>
            <a:pPr lvl="1"/>
            <a:r>
              <a:rPr lang="en-US" dirty="0"/>
              <a:t>Always make sure the right respirator and cartridge are matched to the appropriate working conditions and contaminants</a:t>
            </a:r>
          </a:p>
          <a:p>
            <a:pPr lvl="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211580"/>
            <a:ext cx="8229600" cy="4389120"/>
          </a:xfrm>
        </p:spPr>
        <p:txBody>
          <a:bodyPr>
            <a:normAutofit lnSpcReduction="10000"/>
          </a:bodyPr>
          <a:lstStyle/>
          <a:p>
            <a:pPr algn="ctr">
              <a:buNone/>
            </a:pPr>
            <a:r>
              <a:rPr lang="en-US" sz="8000" dirty="0"/>
              <a:t>Questions</a:t>
            </a:r>
          </a:p>
          <a:p>
            <a:pPr algn="ctr">
              <a:buNone/>
            </a:pPr>
            <a:r>
              <a:rPr lang="en-US" sz="8000" b="1" dirty="0"/>
              <a:t>?</a:t>
            </a:r>
          </a:p>
          <a:p>
            <a:pPr algn="ctr">
              <a:buNone/>
            </a:pPr>
            <a:r>
              <a:rPr lang="en-US" sz="3600" dirty="0"/>
              <a:t>Dennis Daye CIH, CSP, CHMM</a:t>
            </a:r>
          </a:p>
          <a:p>
            <a:pPr algn="ctr">
              <a:buNone/>
            </a:pPr>
            <a:r>
              <a:rPr lang="en-US" sz="3600" dirty="0">
                <a:hlinkClick r:id="rId2"/>
              </a:rPr>
              <a:t>dennis.daye@mu.edu</a:t>
            </a:r>
            <a:endParaRPr lang="en-US" sz="3600" dirty="0"/>
          </a:p>
          <a:p>
            <a:pPr algn="ctr">
              <a:buNone/>
            </a:pPr>
            <a:r>
              <a:rPr lang="en-US" sz="3600" dirty="0"/>
              <a:t>Ext. 288-8411</a:t>
            </a:r>
          </a:p>
          <a:p>
            <a:pPr algn="ctr">
              <a:buNone/>
            </a:pPr>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107" y="2436244"/>
            <a:ext cx="8305800" cy="1143000"/>
          </a:xfrm>
        </p:spPr>
        <p:txBody>
          <a:bodyPr>
            <a:normAutofit fontScale="90000"/>
          </a:bodyPr>
          <a:lstStyle/>
          <a:p>
            <a:pPr algn="ctr"/>
            <a:r>
              <a:rPr lang="en-US" dirty="0"/>
              <a:t>DVD</a:t>
            </a:r>
            <a:br>
              <a:rPr lang="en-US" dirty="0"/>
            </a:br>
            <a:r>
              <a:rPr lang="en-US" b="1" dirty="0"/>
              <a:t>Respiratory Protection</a:t>
            </a:r>
            <a:br>
              <a:rPr lang="en-US" dirty="0"/>
            </a:br>
            <a:r>
              <a:rPr lang="en-US" i="1" dirty="0"/>
              <a:t>A Breath of Fresh Air</a:t>
            </a:r>
          </a:p>
        </p:txBody>
      </p:sp>
    </p:spTree>
    <p:extLst>
      <p:ext uri="{BB962C8B-B14F-4D97-AF65-F5344CB8AC3E}">
        <p14:creationId xmlns:p14="http://schemas.microsoft.com/office/powerpoint/2010/main" val="351062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84988"/>
            <a:ext cx="8229600" cy="1143000"/>
          </a:xfrm>
        </p:spPr>
        <p:txBody>
          <a:bodyPr>
            <a:normAutofit/>
          </a:bodyPr>
          <a:lstStyle/>
          <a:p>
            <a:r>
              <a:rPr lang="en-US" sz="3600" dirty="0"/>
              <a:t>Required Vs Voluntary use Respirators</a:t>
            </a:r>
          </a:p>
        </p:txBody>
      </p:sp>
      <p:sp>
        <p:nvSpPr>
          <p:cNvPr id="6" name="Rectangle 3"/>
          <p:cNvSpPr>
            <a:spLocks noGrp="1" noChangeArrowheads="1"/>
          </p:cNvSpPr>
          <p:nvPr>
            <p:ph idx="1"/>
          </p:nvPr>
        </p:nvSpPr>
        <p:spPr>
          <a:xfrm>
            <a:off x="495300" y="1605280"/>
            <a:ext cx="8229600" cy="4389120"/>
          </a:xfrm>
        </p:spPr>
        <p:txBody>
          <a:bodyPr>
            <a:normAutofit fontScale="92500"/>
          </a:bodyPr>
          <a:lstStyle/>
          <a:p>
            <a:pPr marL="0" indent="0">
              <a:buNone/>
            </a:pPr>
            <a:r>
              <a:rPr lang="en-US" sz="2400" b="1" dirty="0"/>
              <a:t>Respirators are </a:t>
            </a:r>
            <a:r>
              <a:rPr lang="en-US" sz="2400" b="1" u="sng" dirty="0"/>
              <a:t>required</a:t>
            </a:r>
            <a:r>
              <a:rPr lang="en-US" sz="2400" b="1" dirty="0"/>
              <a:t> under the following circumstances: </a:t>
            </a:r>
          </a:p>
          <a:p>
            <a:r>
              <a:rPr lang="en-US" sz="2400" dirty="0"/>
              <a:t>There is the potential for an overexposure to a contaminant: </a:t>
            </a:r>
          </a:p>
          <a:p>
            <a:r>
              <a:rPr lang="en-US" sz="2400" dirty="0"/>
              <a:t>The exposure is difficult to measure and control due to variability in the process</a:t>
            </a:r>
          </a:p>
          <a:p>
            <a:r>
              <a:rPr lang="en-US" sz="2400" dirty="0"/>
              <a:t>Oxygen deficient atmosphere exists.</a:t>
            </a:r>
          </a:p>
          <a:p>
            <a:pPr marL="0" indent="0">
              <a:buNone/>
            </a:pPr>
            <a:endParaRPr lang="en-US" sz="2400" dirty="0"/>
          </a:p>
          <a:p>
            <a:r>
              <a:rPr lang="en-US" sz="2400" b="1" u="sng" dirty="0"/>
              <a:t>Voluntary</a:t>
            </a:r>
            <a:r>
              <a:rPr lang="en-US" sz="2400" dirty="0"/>
              <a:t> use of a respirator is permitted by employees upon request although there is neither a potential for overexposure to a contaminant nor an oxygen deficient atmosphere.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92" name="Rectangle 8"/>
          <p:cNvSpPr>
            <a:spLocks noGrp="1" noChangeArrowheads="1"/>
          </p:cNvSpPr>
          <p:nvPr>
            <p:ph type="title"/>
          </p:nvPr>
        </p:nvSpPr>
        <p:spPr/>
        <p:txBody>
          <a:bodyPr/>
          <a:lstStyle/>
          <a:p>
            <a:r>
              <a:rPr lang="en-US" dirty="0"/>
              <a:t>Inhalation Hazards</a:t>
            </a:r>
          </a:p>
        </p:txBody>
      </p:sp>
      <p:sp>
        <p:nvSpPr>
          <p:cNvPr id="349193" name="Rectangle 9"/>
          <p:cNvSpPr>
            <a:spLocks noGrp="1" noChangeArrowheads="1"/>
          </p:cNvSpPr>
          <p:nvPr>
            <p:ph idx="1"/>
          </p:nvPr>
        </p:nvSpPr>
        <p:spPr/>
        <p:txBody>
          <a:bodyPr/>
          <a:lstStyle/>
          <a:p>
            <a:pPr lvl="1"/>
            <a:r>
              <a:rPr lang="en-US" sz="3200" b="1" dirty="0"/>
              <a:t>Airborne particles</a:t>
            </a:r>
          </a:p>
          <a:p>
            <a:pPr lvl="2"/>
            <a:r>
              <a:rPr lang="en-US" sz="2800" dirty="0"/>
              <a:t>Dust, fog, smoke, fume, mist, aerosol</a:t>
            </a:r>
          </a:p>
          <a:p>
            <a:pPr lvl="1"/>
            <a:r>
              <a:rPr lang="en-US" sz="3200" b="1" dirty="0"/>
              <a:t>Chemical vapor or gas</a:t>
            </a:r>
          </a:p>
          <a:p>
            <a:pPr lvl="1"/>
            <a:r>
              <a:rPr lang="en-US" sz="3200" b="1" dirty="0"/>
              <a:t>Biological organisms</a:t>
            </a:r>
          </a:p>
          <a:p>
            <a:pPr lvl="2"/>
            <a:r>
              <a:rPr lang="en-US" sz="2800" dirty="0"/>
              <a:t>Bacteria, mold, spores, fungi, or viruses </a:t>
            </a:r>
          </a:p>
          <a:p>
            <a:pPr marL="667512" lvl="2" indent="0">
              <a:buNone/>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6" name="Rectangle 6"/>
          <p:cNvSpPr>
            <a:spLocks noGrp="1" noChangeArrowheads="1"/>
          </p:cNvSpPr>
          <p:nvPr>
            <p:ph type="title"/>
          </p:nvPr>
        </p:nvSpPr>
        <p:spPr/>
        <p:txBody>
          <a:bodyPr>
            <a:normAutofit fontScale="90000"/>
          </a:bodyPr>
          <a:lstStyle/>
          <a:p>
            <a:r>
              <a:rPr lang="en-US" dirty="0"/>
              <a:t>Immediately Dangerous to Life or Health (IDLH)</a:t>
            </a:r>
          </a:p>
        </p:txBody>
      </p:sp>
      <p:sp>
        <p:nvSpPr>
          <p:cNvPr id="5" name="Rectangle 3"/>
          <p:cNvSpPr>
            <a:spLocks noGrp="1" noChangeArrowheads="1"/>
          </p:cNvSpPr>
          <p:nvPr>
            <p:ph idx="1"/>
          </p:nvPr>
        </p:nvSpPr>
        <p:spPr bwMode="auto">
          <a:xfrm>
            <a:off x="1066800" y="2057400"/>
            <a:ext cx="7543800" cy="4020204"/>
          </a:xfrm>
          <a:prstGeom prst="rect">
            <a:avLst/>
          </a:prstGeom>
          <a:noFill/>
          <a:ln w="9525">
            <a:noFill/>
            <a:miter lim="800000"/>
            <a:headEnd/>
            <a:tailEnd/>
          </a:ln>
        </p:spPr>
        <p:txBody>
          <a:bodyPr lIns="92075" tIns="46038" rIns="92075" bIns="46038">
            <a:spAutoFit/>
          </a:bodyPr>
          <a:lstStyle/>
          <a:p>
            <a:pPr>
              <a:spcBef>
                <a:spcPct val="50000"/>
              </a:spcBef>
            </a:pPr>
            <a:r>
              <a:rPr lang="en-US" sz="3200" dirty="0">
                <a:latin typeface="Arial" pitchFamily="34" charset="0"/>
              </a:rPr>
              <a:t>An atmosphere that poses an immediate threat to life, would cause irreversible adverse health effects, or would impair an individual’s ability to escape from a dangerous atmosphere.</a:t>
            </a:r>
          </a:p>
          <a:p>
            <a:pPr lvl="1">
              <a:spcBef>
                <a:spcPct val="50000"/>
              </a:spcBef>
              <a:buFont typeface="Arial" pitchFamily="34" charset="0"/>
              <a:buChar char="•"/>
            </a:pPr>
            <a:r>
              <a:rPr lang="en-US" sz="3200" dirty="0">
                <a:latin typeface="Arial" pitchFamily="34" charset="0"/>
              </a:rPr>
              <a:t> </a:t>
            </a:r>
            <a:r>
              <a:rPr lang="en-US" b="1" dirty="0">
                <a:latin typeface="Arial" pitchFamily="34" charset="0"/>
              </a:rPr>
              <a:t>IDLH</a:t>
            </a:r>
            <a:r>
              <a:rPr lang="en-US" dirty="0">
                <a:latin typeface="Arial" pitchFamily="34" charset="0"/>
              </a:rPr>
              <a:t> conditions occur most often in confined spaces, large chemical spills, or chemical fires.</a:t>
            </a:r>
            <a:endParaRPr lang="en-US" sz="3200" dirty="0">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92" name="Rectangle 12"/>
          <p:cNvSpPr>
            <a:spLocks noGrp="1" noChangeArrowheads="1"/>
          </p:cNvSpPr>
          <p:nvPr>
            <p:ph type="title"/>
          </p:nvPr>
        </p:nvSpPr>
        <p:spPr/>
        <p:txBody>
          <a:bodyPr/>
          <a:lstStyle/>
          <a:p>
            <a:r>
              <a:rPr lang="en-US" dirty="0"/>
              <a:t>How Respirators Work</a:t>
            </a:r>
          </a:p>
        </p:txBody>
      </p:sp>
      <p:sp>
        <p:nvSpPr>
          <p:cNvPr id="353293" name="Rectangle 13"/>
          <p:cNvSpPr>
            <a:spLocks noGrp="1" noChangeArrowheads="1"/>
          </p:cNvSpPr>
          <p:nvPr>
            <p:ph idx="1"/>
          </p:nvPr>
        </p:nvSpPr>
        <p:spPr/>
        <p:txBody>
          <a:bodyPr>
            <a:normAutofit/>
          </a:bodyPr>
          <a:lstStyle/>
          <a:p>
            <a:pPr lvl="1"/>
            <a:r>
              <a:rPr lang="en-US" sz="3200" dirty="0"/>
              <a:t>Prevent inhalation of airborne contaminants</a:t>
            </a:r>
          </a:p>
          <a:p>
            <a:pPr lvl="1"/>
            <a:r>
              <a:rPr lang="en-US" sz="3200" dirty="0"/>
              <a:t>Generate negative pressure in </a:t>
            </a:r>
            <a:r>
              <a:rPr lang="en-US" sz="3200" dirty="0" err="1"/>
              <a:t>facepiece</a:t>
            </a:r>
            <a:endParaRPr lang="en-US" sz="3200" dirty="0"/>
          </a:p>
          <a:p>
            <a:pPr lvl="1"/>
            <a:r>
              <a:rPr lang="en-US" sz="3200" dirty="0"/>
              <a:t>Generate positive pressure in </a:t>
            </a:r>
            <a:r>
              <a:rPr lang="en-US" sz="3200" dirty="0" err="1"/>
              <a:t>facepiece</a:t>
            </a:r>
            <a:endParaRPr lang="en-US" sz="3200" dirty="0"/>
          </a:p>
          <a:p>
            <a:pPr lvl="1"/>
            <a:r>
              <a:rPr lang="en-US" sz="3200" dirty="0"/>
              <a:t>Air is passed through a filter, sorbent, or catalyst that traps contaminants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33" name="Rectangle 29"/>
          <p:cNvSpPr>
            <a:spLocks noGrp="1" noChangeArrowheads="1"/>
          </p:cNvSpPr>
          <p:nvPr>
            <p:ph type="title"/>
          </p:nvPr>
        </p:nvSpPr>
        <p:spPr/>
        <p:txBody>
          <a:bodyPr>
            <a:normAutofit fontScale="90000"/>
          </a:bodyPr>
          <a:lstStyle/>
          <a:p>
            <a:r>
              <a:rPr lang="en-US"/>
              <a:t>When Are Respirators Needed?</a:t>
            </a:r>
          </a:p>
        </p:txBody>
      </p:sp>
      <p:sp>
        <p:nvSpPr>
          <p:cNvPr id="226334" name="Rectangle 30"/>
          <p:cNvSpPr>
            <a:spLocks noGrp="1" noChangeArrowheads="1"/>
          </p:cNvSpPr>
          <p:nvPr>
            <p:ph type="body" sz="half" idx="1"/>
          </p:nvPr>
        </p:nvSpPr>
        <p:spPr/>
        <p:txBody>
          <a:bodyPr>
            <a:normAutofit lnSpcReduction="10000"/>
          </a:bodyPr>
          <a:lstStyle/>
          <a:p>
            <a:pPr lvl="1"/>
            <a:r>
              <a:rPr lang="en-US" sz="2400"/>
              <a:t>When other controls are inadequate or not feasible</a:t>
            </a:r>
          </a:p>
          <a:p>
            <a:pPr lvl="1"/>
            <a:r>
              <a:rPr lang="en-US" sz="2400"/>
              <a:t>During installation of engineering controls</a:t>
            </a:r>
          </a:p>
          <a:p>
            <a:pPr lvl="1"/>
            <a:r>
              <a:rPr lang="en-US" sz="2400"/>
              <a:t>During maintenance operations</a:t>
            </a:r>
          </a:p>
          <a:p>
            <a:pPr lvl="1"/>
            <a:r>
              <a:rPr lang="en-US" sz="2400"/>
              <a:t>While performing nonroutine tasks</a:t>
            </a:r>
          </a:p>
          <a:p>
            <a:pPr lvl="1"/>
            <a:r>
              <a:rPr lang="en-US" sz="2400"/>
              <a:t>For emergency response</a:t>
            </a:r>
          </a:p>
        </p:txBody>
      </p:sp>
      <p:pic>
        <p:nvPicPr>
          <p:cNvPr id="226338" name="Picture 34"/>
          <p:cNvPicPr>
            <a:picLocks noGrp="1" noChangeAspect="1" noChangeArrowheads="1"/>
          </p:cNvPicPr>
          <p:nvPr>
            <p:ph type="clipArt" sz="half" idx="2"/>
          </p:nvPr>
        </p:nvPicPr>
        <p:blipFill>
          <a:blip r:embed="rId3" cstate="print"/>
          <a:stretch>
            <a:fillRect/>
          </a:stretch>
        </p:blipFill>
        <p:spPr>
          <a:xfrm>
            <a:off x="4914900" y="2122353"/>
            <a:ext cx="3695700" cy="4061094"/>
          </a:xfrm>
          <a:noFill/>
          <a:ln>
            <a:solidFill>
              <a:schemeClr val="tx2"/>
            </a:solid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9" name="Rectangle 59"/>
          <p:cNvSpPr>
            <a:spLocks noGrp="1" noChangeArrowheads="1"/>
          </p:cNvSpPr>
          <p:nvPr>
            <p:ph type="title"/>
          </p:nvPr>
        </p:nvSpPr>
        <p:spPr/>
        <p:txBody>
          <a:bodyPr/>
          <a:lstStyle/>
          <a:p>
            <a:r>
              <a:rPr lang="en-US"/>
              <a:t>Types of Facepieces</a:t>
            </a:r>
          </a:p>
        </p:txBody>
      </p:sp>
      <p:sp>
        <p:nvSpPr>
          <p:cNvPr id="358460" name="Rectangle 60"/>
          <p:cNvSpPr>
            <a:spLocks noGrp="1" noChangeArrowheads="1"/>
          </p:cNvSpPr>
          <p:nvPr>
            <p:ph type="body" sz="half" idx="1"/>
          </p:nvPr>
        </p:nvSpPr>
        <p:spPr/>
        <p:txBody>
          <a:bodyPr/>
          <a:lstStyle/>
          <a:p>
            <a:pPr marL="0" indent="0">
              <a:buNone/>
            </a:pPr>
            <a:r>
              <a:rPr lang="en-US" sz="2400" b="1" dirty="0"/>
              <a:t>Tight-fitting</a:t>
            </a:r>
          </a:p>
          <a:p>
            <a:pPr lvl="1"/>
            <a:r>
              <a:rPr lang="en-US" sz="2400" dirty="0"/>
              <a:t>Straps or clamps</a:t>
            </a:r>
          </a:p>
          <a:p>
            <a:pPr lvl="1"/>
            <a:r>
              <a:rPr lang="en-US" sz="2400" dirty="0"/>
              <a:t>Half face, full face, or mouthpiece</a:t>
            </a:r>
          </a:p>
          <a:p>
            <a:pPr marL="0" indent="0">
              <a:buNone/>
            </a:pPr>
            <a:r>
              <a:rPr lang="en-US" sz="2400" b="1" dirty="0"/>
              <a:t>Loose-fitting</a:t>
            </a:r>
          </a:p>
          <a:p>
            <a:pPr lvl="1"/>
            <a:r>
              <a:rPr lang="en-US" sz="2400" dirty="0"/>
              <a:t>Hood or helmet</a:t>
            </a:r>
          </a:p>
          <a:p>
            <a:pPr lvl="1"/>
            <a:r>
              <a:rPr lang="en-US" sz="2400" dirty="0"/>
              <a:t>Filtering </a:t>
            </a:r>
            <a:r>
              <a:rPr lang="en-US" sz="2400" dirty="0" err="1"/>
              <a:t>facepiece</a:t>
            </a:r>
            <a:r>
              <a:rPr lang="en-US" sz="2400" dirty="0"/>
              <a:t> (durable or single-use)</a:t>
            </a:r>
          </a:p>
        </p:txBody>
      </p:sp>
      <p:pic>
        <p:nvPicPr>
          <p:cNvPr id="6" name="ClipArt Placeholder 5"/>
          <p:cNvPicPr>
            <a:picLocks noGrp="1" noChangeArrowheads="1"/>
          </p:cNvPicPr>
          <p:nvPr>
            <p:ph type="clipArt" sz="half" idx="2"/>
          </p:nvPr>
        </p:nvPicPr>
        <p:blipFill>
          <a:blip r:embed="rId3" cstate="print"/>
          <a:srcRect/>
          <a:stretch>
            <a:fillRect/>
          </a:stretch>
        </p:blipFill>
        <p:spPr bwMode="auto">
          <a:xfrm>
            <a:off x="4782704" y="2090882"/>
            <a:ext cx="1496291" cy="1787236"/>
          </a:xfrm>
          <a:prstGeom prst="rect">
            <a:avLst/>
          </a:prstGeom>
          <a:noFill/>
          <a:ln w="9525">
            <a:noFill/>
            <a:miter lim="800000"/>
            <a:headEnd/>
            <a:tailEnd/>
          </a:ln>
        </p:spPr>
      </p:pic>
      <p:pic>
        <p:nvPicPr>
          <p:cNvPr id="7" name="Picture 8"/>
          <p:cNvPicPr>
            <a:picLocks noChangeArrowheads="1"/>
          </p:cNvPicPr>
          <p:nvPr/>
        </p:nvPicPr>
        <p:blipFill>
          <a:blip r:embed="rId4" cstate="print"/>
          <a:srcRect/>
          <a:stretch>
            <a:fillRect/>
          </a:stretch>
        </p:blipFill>
        <p:spPr bwMode="auto">
          <a:xfrm>
            <a:off x="6632575" y="2114550"/>
            <a:ext cx="1611313" cy="1689100"/>
          </a:xfrm>
          <a:prstGeom prst="rect">
            <a:avLst/>
          </a:prstGeom>
          <a:noFill/>
          <a:ln w="9525">
            <a:noFill/>
            <a:miter lim="800000"/>
            <a:headEnd/>
            <a:tailEnd/>
          </a:ln>
        </p:spPr>
      </p:pic>
      <p:pic>
        <p:nvPicPr>
          <p:cNvPr id="8" name="Picture 4"/>
          <p:cNvPicPr>
            <a:picLocks noChangeArrowheads="1"/>
          </p:cNvPicPr>
          <p:nvPr/>
        </p:nvPicPr>
        <p:blipFill>
          <a:blip r:embed="rId5" cstate="print"/>
          <a:srcRect/>
          <a:stretch>
            <a:fillRect/>
          </a:stretch>
        </p:blipFill>
        <p:spPr bwMode="auto">
          <a:xfrm>
            <a:off x="6683375" y="4178300"/>
            <a:ext cx="1660525" cy="1638300"/>
          </a:xfrm>
          <a:prstGeom prst="rect">
            <a:avLst/>
          </a:prstGeom>
          <a:noFill/>
          <a:ln w="9525">
            <a:noFill/>
            <a:miter lim="800000"/>
            <a:headEnd/>
            <a:tailEnd/>
          </a:ln>
        </p:spPr>
      </p:pic>
      <p:pic>
        <p:nvPicPr>
          <p:cNvPr id="9" name="Picture 6"/>
          <p:cNvPicPr>
            <a:picLocks noChangeArrowheads="1"/>
          </p:cNvPicPr>
          <p:nvPr/>
        </p:nvPicPr>
        <p:blipFill>
          <a:blip r:embed="rId6" cstate="print"/>
          <a:srcRect/>
          <a:stretch>
            <a:fillRect/>
          </a:stretch>
        </p:blipFill>
        <p:spPr bwMode="auto">
          <a:xfrm>
            <a:off x="4749800" y="4165600"/>
            <a:ext cx="1638300" cy="1617663"/>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UNCHINNEWWINDOW" val="0"/>
  <p:tag name="LASTPUBLISHED" val="\\File_server\Editorial\Audio Presentations\By Topic\Respiratory Protection\FINAL PRESENTATION\Respiratory Protection\player.htm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2822</TotalTime>
  <Words>5099</Words>
  <Application>Microsoft Office PowerPoint</Application>
  <PresentationFormat>On-screen Show (4:3)</PresentationFormat>
  <Paragraphs>448</Paragraphs>
  <Slides>36</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CommonBullets</vt:lpstr>
      <vt:lpstr>Constantia</vt:lpstr>
      <vt:lpstr>Times New Roman</vt:lpstr>
      <vt:lpstr>Wingdings 2</vt:lpstr>
      <vt:lpstr>Flow</vt:lpstr>
      <vt:lpstr>Respiratory Protection</vt:lpstr>
      <vt:lpstr>Session Objectives</vt:lpstr>
      <vt:lpstr>Employee Exposure</vt:lpstr>
      <vt:lpstr>Required Vs Voluntary use Respirators</vt:lpstr>
      <vt:lpstr>Inhalation Hazards</vt:lpstr>
      <vt:lpstr>Immediately Dangerous to Life or Health (IDLH)</vt:lpstr>
      <vt:lpstr>How Respirators Work</vt:lpstr>
      <vt:lpstr>When Are Respirators Needed?</vt:lpstr>
      <vt:lpstr>Types of Facepieces</vt:lpstr>
      <vt:lpstr>Assigned Protection Factor (APF)</vt:lpstr>
      <vt:lpstr>Air-Purifying Respirator (APR)</vt:lpstr>
      <vt:lpstr>Half-Face APR</vt:lpstr>
      <vt:lpstr>Full-Face APR</vt:lpstr>
      <vt:lpstr>Powered Air-Purifying Respirator (PAPR)</vt:lpstr>
      <vt:lpstr>Prohibited Uses of APR and PAPR</vt:lpstr>
      <vt:lpstr>Atmosphere-Supplying</vt:lpstr>
      <vt:lpstr>  Filtering Facepiece</vt:lpstr>
      <vt:lpstr>Inhalation Hazards and Respirators—Questions?</vt:lpstr>
      <vt:lpstr>Respirator Selection</vt:lpstr>
      <vt:lpstr>Respirator Selection (cont.)</vt:lpstr>
      <vt:lpstr>   Filters, Cartridges, and Canisters  </vt:lpstr>
      <vt:lpstr>Filters, Cartridges,  and Canisters</vt:lpstr>
      <vt:lpstr>Medical Evaluation</vt:lpstr>
      <vt:lpstr>Fit Testing</vt:lpstr>
      <vt:lpstr>Qualitative Fit Test</vt:lpstr>
      <vt:lpstr>Quantitative Fit Test</vt:lpstr>
      <vt:lpstr>Check the Seal</vt:lpstr>
      <vt:lpstr>Inspect Respirator Carefully</vt:lpstr>
      <vt:lpstr>Store Properly</vt:lpstr>
      <vt:lpstr>APRs—Maintain and  Clean Components</vt:lpstr>
      <vt:lpstr>Respirator Care and Use— Questions?</vt:lpstr>
      <vt:lpstr>Regulatory Requirements</vt:lpstr>
      <vt:lpstr>Employer’s General Requirements</vt:lpstr>
      <vt:lpstr>Key Points to Remember</vt:lpstr>
      <vt:lpstr>PowerPoint Presentation</vt:lpstr>
      <vt:lpstr>DVD Respiratory Protection A Breath of Fresh Air</vt:lpstr>
    </vt:vector>
  </TitlesOfParts>
  <Company>BLR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Blr’s Safety Training Presentations</dc:title>
  <dc:creator>BLR</dc:creator>
  <cp:lastModifiedBy>Daye, Dennis</cp:lastModifiedBy>
  <cp:revision>396</cp:revision>
  <cp:lastPrinted>2006-08-24T20:01:24Z</cp:lastPrinted>
  <dcterms:created xsi:type="dcterms:W3CDTF">1999-09-08T18:16:58Z</dcterms:created>
  <dcterms:modified xsi:type="dcterms:W3CDTF">2017-12-05T15:35:55Z</dcterms:modified>
</cp:coreProperties>
</file>