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5"/>
    <p:sldMasterId id="2147483689" r:id="rId6"/>
    <p:sldMasterId id="2147483673" r:id="rId7"/>
    <p:sldMasterId id="2147483864" r:id="rId8"/>
    <p:sldMasterId id="2147483725" r:id="rId9"/>
    <p:sldMasterId id="2147483697" r:id="rId10"/>
    <p:sldMasterId id="2147483663" r:id="rId11"/>
  </p:sldMasterIdLst>
  <p:notesMasterIdLst>
    <p:notesMasterId r:id="rId40"/>
  </p:notesMasterIdLst>
  <p:handoutMasterIdLst>
    <p:handoutMasterId r:id="rId41"/>
  </p:handoutMasterIdLst>
  <p:sldIdLst>
    <p:sldId id="540" r:id="rId12"/>
    <p:sldId id="546" r:id="rId13"/>
    <p:sldId id="506" r:id="rId14"/>
    <p:sldId id="522" r:id="rId15"/>
    <p:sldId id="523" r:id="rId16"/>
    <p:sldId id="524" r:id="rId17"/>
    <p:sldId id="525" r:id="rId18"/>
    <p:sldId id="526" r:id="rId19"/>
    <p:sldId id="539" r:id="rId20"/>
    <p:sldId id="547" r:id="rId21"/>
    <p:sldId id="541" r:id="rId22"/>
    <p:sldId id="537" r:id="rId23"/>
    <p:sldId id="530" r:id="rId24"/>
    <p:sldId id="543" r:id="rId25"/>
    <p:sldId id="533" r:id="rId26"/>
    <p:sldId id="548" r:id="rId27"/>
    <p:sldId id="545" r:id="rId28"/>
    <p:sldId id="510" r:id="rId29"/>
    <p:sldId id="536" r:id="rId30"/>
    <p:sldId id="542" r:id="rId31"/>
    <p:sldId id="515" r:id="rId32"/>
    <p:sldId id="521" r:id="rId33"/>
    <p:sldId id="549" r:id="rId34"/>
    <p:sldId id="528" r:id="rId35"/>
    <p:sldId id="527" r:id="rId36"/>
    <p:sldId id="531" r:id="rId37"/>
    <p:sldId id="532" r:id="rId38"/>
    <p:sldId id="544" r:id="rId39"/>
  </p:sldIdLst>
  <p:sldSz cx="9144000" cy="5143500" type="screen16x9"/>
  <p:notesSz cx="68580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Presentation" id="{67110193-C0F7-47C2-B3B5-3C7124B1CC96}">
          <p14:sldIdLst>
            <p14:sldId id="540"/>
            <p14:sldId id="546"/>
            <p14:sldId id="506"/>
            <p14:sldId id="522"/>
            <p14:sldId id="523"/>
            <p14:sldId id="524"/>
            <p14:sldId id="525"/>
            <p14:sldId id="526"/>
            <p14:sldId id="539"/>
            <p14:sldId id="547"/>
            <p14:sldId id="541"/>
            <p14:sldId id="537"/>
            <p14:sldId id="530"/>
            <p14:sldId id="543"/>
            <p14:sldId id="533"/>
            <p14:sldId id="548"/>
          </p14:sldIdLst>
        </p14:section>
        <p14:section name="Slides" id="{F0CA8891-57BD-4213-955B-D2DDC0C7F419}">
          <p14:sldIdLst>
            <p14:sldId id="545"/>
            <p14:sldId id="510"/>
            <p14:sldId id="536"/>
            <p14:sldId id="542"/>
            <p14:sldId id="515"/>
            <p14:sldId id="521"/>
            <p14:sldId id="549"/>
            <p14:sldId id="528"/>
            <p14:sldId id="527"/>
            <p14:sldId id="531"/>
            <p14:sldId id="532"/>
            <p14:sldId id="5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505" autoAdjust="0"/>
  </p:normalViewPr>
  <p:slideViewPr>
    <p:cSldViewPr snapToGrid="0" snapToObjects="1">
      <p:cViewPr varScale="1">
        <p:scale>
          <a:sx n="78" d="100"/>
          <a:sy n="78" d="100"/>
        </p:scale>
        <p:origin x="324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31C79-FA7F-47A5-B231-200A75EE0E40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80296-6F5E-475C-AC60-8BA315521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35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8350C5B-9E09-254B-BBF4-DB78BCD435AD}" type="datetimeFigureOut">
              <a:rPr lang="en-US"/>
              <a:pPr>
                <a:defRPr/>
              </a:pPr>
              <a:t>1/19/2017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97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3"/>
            <a:ext cx="548640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8"/>
            <a:ext cx="297180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FB8D3B6-509F-6C4D-A448-C6D04978A9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506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addition to being central to our mission, identity, and diversity goals, the reality of the demographic shifts</a:t>
            </a:r>
            <a:r>
              <a:rPr lang="en-US" baseline="0" dirty="0" smtClean="0"/>
              <a:t> both nationally and locally necessitates a look toward the Hispanic community.</a:t>
            </a:r>
          </a:p>
          <a:p>
            <a:r>
              <a:rPr lang="en-US" dirty="0" smtClean="0"/>
              <a:t>According to the latest data from WICHE (Dec. 6, 2016),</a:t>
            </a:r>
            <a:r>
              <a:rPr lang="en-US" baseline="0" dirty="0" smtClean="0"/>
              <a:t> or the Western Interstate Commission on Higher Education, now is exactly the right time to be focusing on the diversification of our campus.</a:t>
            </a:r>
            <a:endParaRPr lang="en-US" dirty="0" smtClean="0"/>
          </a:p>
          <a:p>
            <a:r>
              <a:rPr lang="en-US" dirty="0" smtClean="0"/>
              <a:t>Because</a:t>
            </a:r>
            <a:r>
              <a:rPr lang="en-US" baseline="0" dirty="0" smtClean="0"/>
              <a:t> w</a:t>
            </a:r>
            <a:r>
              <a:rPr lang="en-US" dirty="0" smtClean="0"/>
              <a:t>hile the overall number of high school graduates</a:t>
            </a:r>
            <a:r>
              <a:rPr lang="en-US" baseline="0" dirty="0" smtClean="0"/>
              <a:t> is expected to plateau over the next decade, the share of these students who are students of color will increase.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B8D3B6-509F-6C4D-A448-C6D04978A9A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339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55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22313" y="1866900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E049C22-F9CD-9645-9325-4E45A8362A33}" type="datetimeFigureOut">
              <a:rPr lang="en-US"/>
              <a:pPr>
                <a:defRPr/>
              </a:pPr>
              <a:t>1/19/2017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FF50C1-C99D-8F49-8FA6-613D5F15E9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1917120"/>
            <a:ext cx="7772400" cy="102155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1" cap="all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728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09320"/>
            <a:ext cx="7685087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84179"/>
            <a:ext cx="7685087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AE0F239-E1B9-4A40-BFE0-10D35B8EFDC7}" type="datetimeFigureOut">
              <a:rPr lang="en-US"/>
              <a:pPr>
                <a:defRPr/>
              </a:pPr>
              <a:t>1/19/2017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E34B1B0-E628-E341-AB77-6799D8636E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03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971327"/>
            <a:ext cx="76835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14699"/>
            <a:ext cx="7683500" cy="274852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24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6FAA6BD-2831-C840-90E3-452A8D2E2F0E}" type="datetimeFigureOut">
              <a:rPr lang="en-US"/>
              <a:pPr>
                <a:defRPr/>
              </a:pPr>
              <a:t>1/19/2017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8EDB4D03-97E7-1741-8B51-DFCCC4C260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544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723900" y="971550"/>
            <a:ext cx="76835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792685"/>
            <a:ext cx="3773488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272506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792685"/>
            <a:ext cx="3762374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633913" y="2272507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CE272F2-435F-C643-9FE0-22CBE796A04B}" type="datetimeFigureOut">
              <a:rPr lang="en-US"/>
              <a:pPr>
                <a:defRPr/>
              </a:pPr>
              <a:t>1/19/2017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7C453ED-65E9-8646-A781-EF549B33EA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766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12799"/>
            <a:ext cx="5486400" cy="2809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01703"/>
            <a:ext cx="5486400" cy="603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FC16F48-25F3-524A-8896-548A2B6F7CDE}" type="datetimeFigureOut">
              <a:rPr lang="en-US"/>
              <a:pPr>
                <a:defRPr/>
              </a:pPr>
              <a:t>1/19/2017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07BB98-A13F-8348-AC5F-3019A589CA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600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A2C5579-0217-A945-913E-9118C6187557}" type="datetimeFigureOut">
              <a:rPr lang="en-US"/>
              <a:pPr>
                <a:defRPr/>
              </a:pPr>
              <a:t>1/19/2017</a:t>
            </a:fld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60676CC-C35D-DA44-A5DB-E56E851EBE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59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22313" y="1866900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722313" y="1866900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Click to edit Master title style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E049C22-F9CD-9645-9325-4E45A8362A33}" type="datetimeFigureOut">
              <a:rPr lang="en-US"/>
              <a:pPr>
                <a:defRPr/>
              </a:pPr>
              <a:t>1/19/2017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FF50C1-C99D-8F49-8FA6-613D5F15E9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60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09320"/>
            <a:ext cx="7685087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84179"/>
            <a:ext cx="7685087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AE0F239-E1B9-4A40-BFE0-10D35B8EFDC7}" type="datetimeFigureOut">
              <a:rPr lang="en-US"/>
              <a:pPr>
                <a:defRPr/>
              </a:pPr>
              <a:t>1/19/2017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E34B1B0-E628-E341-AB77-6799D8636E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354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971327"/>
            <a:ext cx="76835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65499"/>
            <a:ext cx="7683500" cy="274852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24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6FAA6BD-2831-C840-90E3-452A8D2E2F0E}" type="datetimeFigureOut">
              <a:rPr lang="en-US"/>
              <a:pPr>
                <a:defRPr/>
              </a:pPr>
              <a:t>1/19/2017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8EDB4D03-97E7-1741-8B51-DFCCC4C260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2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723900" y="971550"/>
            <a:ext cx="76835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792685"/>
            <a:ext cx="3773488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272506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792685"/>
            <a:ext cx="3762374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633913" y="2272507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CE272F2-435F-C643-9FE0-22CBE796A04B}" type="datetimeFigureOut">
              <a:rPr lang="en-US"/>
              <a:pPr>
                <a:defRPr/>
              </a:pPr>
              <a:t>1/19/2017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7C453ED-65E9-8646-A781-EF549B33EA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775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971327"/>
            <a:ext cx="7772401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312" y="1965499"/>
            <a:ext cx="7772401" cy="274852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4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23981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766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12799"/>
            <a:ext cx="5486400" cy="2809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01703"/>
            <a:ext cx="5486400" cy="603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FC16F48-25F3-524A-8896-548A2B6F7CDE}" type="datetimeFigureOut">
              <a:rPr lang="en-US"/>
              <a:pPr>
                <a:defRPr/>
              </a:pPr>
              <a:t>1/19/2017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07BB98-A13F-8348-AC5F-3019A589CA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700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A2C5579-0217-A945-913E-9118C6187557}" type="datetimeFigureOut">
              <a:rPr lang="en-US"/>
              <a:pPr>
                <a:defRPr/>
              </a:pPr>
              <a:t>1/19/2017</a:t>
            </a:fld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60676CC-C35D-DA44-A5DB-E56E851EBE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236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58420"/>
            <a:ext cx="7772400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33279"/>
            <a:ext cx="7772400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0758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1395840"/>
            <a:ext cx="7772400" cy="102155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116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89320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717327"/>
            <a:ext cx="7772401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312" y="1711499"/>
            <a:ext cx="7772401" cy="228900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4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8594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05979"/>
            <a:ext cx="7772401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151335"/>
            <a:ext cx="3775076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2312" y="1631156"/>
            <a:ext cx="3775076" cy="245824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3849687" cy="245824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7883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3083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31799"/>
            <a:ext cx="5486400" cy="28217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33403"/>
            <a:ext cx="5486400" cy="482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63081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047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nding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401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90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22313" y="3028090"/>
            <a:ext cx="7772400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0" i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85670"/>
            <a:ext cx="7772400" cy="10731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3066764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978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6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09320"/>
            <a:ext cx="7772400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84179"/>
            <a:ext cx="7772400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182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1917120"/>
            <a:ext cx="7772400" cy="102155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586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971327"/>
            <a:ext cx="7772401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312" y="1965499"/>
            <a:ext cx="7772401" cy="274852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4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130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701279"/>
            <a:ext cx="7772401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646635"/>
            <a:ext cx="3775076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2312" y="2126456"/>
            <a:ext cx="3775076" cy="219154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46635"/>
            <a:ext cx="3849687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26456"/>
            <a:ext cx="3849687" cy="219154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509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488" y="37528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1488" y="901699"/>
            <a:ext cx="5486400" cy="27686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41488" y="4177903"/>
            <a:ext cx="5486400" cy="3305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6466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708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PPT master background 1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22313" y="2273300"/>
            <a:ext cx="7772400" cy="10207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124" name="Picture 12" descr="MU Logo-BTD-H-R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2"/>
          <p:cNvSpPr txBox="1">
            <a:spLocks/>
          </p:cNvSpPr>
          <p:nvPr/>
        </p:nvSpPr>
        <p:spPr>
          <a:xfrm>
            <a:off x="722313" y="1147763"/>
            <a:ext cx="7772400" cy="11255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4" r:id="rId2"/>
    <p:sldLayoutId id="2147483875" r:id="rId3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marL="4572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PPT master background 1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MARQUETTE UNIVERSITY </a:t>
            </a:r>
            <a:r>
              <a:rPr lang="en-US" b="1" dirty="0"/>
              <a:t>BRAND GUIDELINES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JANUARY 2015</a:t>
            </a:r>
          </a:p>
        </p:txBody>
      </p:sp>
      <p:pic>
        <p:nvPicPr>
          <p:cNvPr id="6149" name="Picture 10" descr="MU Logo-BTD-H-R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PPT master background white 4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1" descr="MU Logo-BTD-H-R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MARQUETTE UNIVERSITY </a:t>
            </a:r>
            <a:r>
              <a:rPr lang="en-US" b="1" dirty="0"/>
              <a:t>BRAND GUIDELINES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JANUARY 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MARQUETTE UNIVERSITY </a:t>
            </a:r>
            <a:r>
              <a:rPr lang="en-US" b="1" dirty="0"/>
              <a:t>BRAND GUIDELINES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JANUARY 2015</a:t>
            </a:r>
          </a:p>
        </p:txBody>
      </p:sp>
    </p:spTree>
    <p:extLst>
      <p:ext uri="{BB962C8B-B14F-4D97-AF65-F5344CB8AC3E}">
        <p14:creationId xmlns:p14="http://schemas.microsoft.com/office/powerpoint/2010/main" val="121736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PT master background 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487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22313" y="2273300"/>
            <a:ext cx="7772400" cy="10207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722313" y="1147763"/>
            <a:ext cx="7772400" cy="11255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Click to edit Master text styles</a:t>
            </a:r>
          </a:p>
        </p:txBody>
      </p:sp>
      <p:pic>
        <p:nvPicPr>
          <p:cNvPr id="17413" name="Picture 5" descr="MU Logo-BTD-H-BG-spo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MARQUETTE UNIVERSITY </a:t>
            </a:r>
            <a:r>
              <a:rPr lang="en-US" b="1" dirty="0"/>
              <a:t>BRAND GUIDELINES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JANUARY 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PPT master background 3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MARQUETTE UNIVERSITY </a:t>
            </a:r>
            <a:r>
              <a:rPr lang="en-US" b="1" dirty="0"/>
              <a:t>BRAND GUIDELINES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JANUARY 2015</a:t>
            </a:r>
          </a:p>
        </p:txBody>
      </p:sp>
      <p:pic>
        <p:nvPicPr>
          <p:cNvPr id="18437" name="Picture 11" descr="MU Logo-BTD-H-BG-spot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Brand PPT blue apex-gold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22313" y="2273300"/>
            <a:ext cx="7772400" cy="10207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722313" y="1147763"/>
            <a:ext cx="7772400" cy="11255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Click to edit Master text styles</a:t>
            </a:r>
          </a:p>
        </p:txBody>
      </p:sp>
      <p:pic>
        <p:nvPicPr>
          <p:cNvPr id="1029" name="Picture 6" descr="MU Logo-BTD-H-BG-spot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6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marquette.edu/oira/fresh-dash.shtml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dmissions.marquette.edu/manage/login?r=https://admissions.marquette.edu/manage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public.tableau.com/profile/wiche.policy.analysis.and.research#!/vizhome/KNOCKING-Nation_Region/NationRegionProfile" TargetMode="Externa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Brian.Troyer@marquette.edu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694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80355"/>
          </a:xfrm>
          <a:prstGeom prst="rect">
            <a:avLst/>
          </a:prstGeom>
        </p:spPr>
      </p:pic>
      <p:pic>
        <p:nvPicPr>
          <p:cNvPr id="2" name="Picture 1" descr="PPT master blue gradi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30" y="1"/>
            <a:ext cx="9144000" cy="4872914"/>
          </a:xfrm>
          <a:prstGeom prst="rect">
            <a:avLst/>
          </a:prstGeom>
        </p:spPr>
      </p:pic>
      <p:pic>
        <p:nvPicPr>
          <p:cNvPr id="7" name="Picture 6" descr="bottom apex 769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30" y="3909214"/>
            <a:ext cx="9144000" cy="1234286"/>
          </a:xfrm>
          <a:prstGeom prst="rect">
            <a:avLst/>
          </a:prstGeom>
        </p:spPr>
      </p:pic>
      <p:pic>
        <p:nvPicPr>
          <p:cNvPr id="8" name="Picture 7" descr="apex 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6" y="0"/>
            <a:ext cx="6022848" cy="5699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6876" y="3286764"/>
            <a:ext cx="6184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Brian Troyer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Dean, Undergraduate Admissions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685800" y="1235646"/>
            <a:ext cx="7772400" cy="190297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  <a:lvl2pPr marL="457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 smtClean="0"/>
              <a:t>Admissions Update</a:t>
            </a:r>
          </a:p>
          <a:p>
            <a:pPr marL="0" indent="0" algn="ctr">
              <a:buNone/>
            </a:pPr>
            <a:r>
              <a:rPr lang="en-US" sz="5400" dirty="0" smtClean="0"/>
              <a:t>&amp;</a:t>
            </a:r>
          </a:p>
          <a:p>
            <a:pPr marL="0" indent="0" algn="ctr">
              <a:buNone/>
            </a:pPr>
            <a:r>
              <a:rPr lang="en-US" sz="5400" dirty="0"/>
              <a:t> </a:t>
            </a:r>
            <a:r>
              <a:rPr lang="en-US" sz="5400" dirty="0" smtClean="0"/>
              <a:t>Enrollment Goals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4984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694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80355"/>
          </a:xfrm>
          <a:prstGeom prst="rect">
            <a:avLst/>
          </a:prstGeom>
        </p:spPr>
      </p:pic>
      <p:pic>
        <p:nvPicPr>
          <p:cNvPr id="2" name="Picture 1" descr="PPT master blue gradi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30" y="1"/>
            <a:ext cx="9144000" cy="4872914"/>
          </a:xfrm>
          <a:prstGeom prst="rect">
            <a:avLst/>
          </a:prstGeom>
        </p:spPr>
      </p:pic>
      <p:pic>
        <p:nvPicPr>
          <p:cNvPr id="7" name="Picture 6" descr="bottom apex 769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30" y="3909214"/>
            <a:ext cx="9144000" cy="1234286"/>
          </a:xfrm>
          <a:prstGeom prst="rect">
            <a:avLst/>
          </a:prstGeom>
        </p:spPr>
      </p:pic>
      <p:pic>
        <p:nvPicPr>
          <p:cNvPr id="8" name="Picture 7" descr="apex 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6" y="0"/>
            <a:ext cx="6022848" cy="569976"/>
          </a:xfrm>
          <a:prstGeom prst="rect">
            <a:avLst/>
          </a:prstGeom>
        </p:spPr>
      </p:pic>
      <p:sp>
        <p:nvSpPr>
          <p:cNvPr id="12" name="Text Placeholder 2"/>
          <p:cNvSpPr txBox="1">
            <a:spLocks/>
          </p:cNvSpPr>
          <p:nvPr/>
        </p:nvSpPr>
        <p:spPr>
          <a:xfrm>
            <a:off x="685800" y="898167"/>
            <a:ext cx="7772400" cy="3466015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  <a:lvl2pPr marL="457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 smtClean="0">
                <a:solidFill>
                  <a:schemeClr val="tx1"/>
                </a:solidFill>
              </a:rPr>
              <a:t>Question 2:</a:t>
            </a:r>
          </a:p>
          <a:p>
            <a:pPr marL="0" indent="0" algn="ctr">
              <a:buNone/>
            </a:pPr>
            <a:r>
              <a:rPr lang="en-US" sz="5400" b="1" dirty="0" smtClean="0">
                <a:solidFill>
                  <a:schemeClr val="tx1"/>
                </a:solidFill>
              </a:rPr>
              <a:t>What are other trends you are noticing among the high school population?</a:t>
            </a:r>
          </a:p>
          <a:p>
            <a:pPr marL="0" indent="0" algn="ctr">
              <a:buNone/>
            </a:pPr>
            <a:endParaRPr lang="en-US" sz="54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5400" b="1" dirty="0" smtClean="0">
                <a:solidFill>
                  <a:schemeClr val="tx1"/>
                </a:solidFill>
              </a:rPr>
              <a:t>Question 3:</a:t>
            </a:r>
          </a:p>
          <a:p>
            <a:pPr marL="0" indent="0" algn="ctr">
              <a:buNone/>
            </a:pPr>
            <a:r>
              <a:rPr lang="en-US" sz="5400" b="1" dirty="0" smtClean="0">
                <a:solidFill>
                  <a:schemeClr val="tx1"/>
                </a:solidFill>
              </a:rPr>
              <a:t>What can you do to ensure a stable enrollment future for Marquette?  </a:t>
            </a:r>
            <a:br>
              <a:rPr lang="en-US" sz="5400" b="1" dirty="0" smtClean="0">
                <a:solidFill>
                  <a:schemeClr val="tx1"/>
                </a:solidFill>
              </a:rPr>
            </a:br>
            <a:endParaRPr lang="en-US" sz="54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5400" b="1" dirty="0" smtClean="0">
                <a:solidFill>
                  <a:schemeClr val="tx1"/>
                </a:solidFill>
              </a:rPr>
              <a:t>Question 4:</a:t>
            </a:r>
          </a:p>
          <a:p>
            <a:pPr marL="0" indent="0" algn="ctr">
              <a:buNone/>
            </a:pPr>
            <a:r>
              <a:rPr lang="en-US" sz="5400" b="1" dirty="0" smtClean="0">
                <a:solidFill>
                  <a:schemeClr val="tx1"/>
                </a:solidFill>
              </a:rPr>
              <a:t>What should we (Admissions) be doing to respond to these trends?</a:t>
            </a:r>
            <a:endParaRPr lang="en-US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7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694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80355"/>
          </a:xfrm>
          <a:prstGeom prst="rect">
            <a:avLst/>
          </a:prstGeom>
        </p:spPr>
      </p:pic>
      <p:pic>
        <p:nvPicPr>
          <p:cNvPr id="2" name="Picture 1" descr="PPT master blue gradi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30" y="1"/>
            <a:ext cx="9144000" cy="4872914"/>
          </a:xfrm>
          <a:prstGeom prst="rect">
            <a:avLst/>
          </a:prstGeom>
        </p:spPr>
      </p:pic>
      <p:pic>
        <p:nvPicPr>
          <p:cNvPr id="7" name="Picture 6" descr="bottom apex 769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30" y="3909214"/>
            <a:ext cx="9144000" cy="1234286"/>
          </a:xfrm>
          <a:prstGeom prst="rect">
            <a:avLst/>
          </a:prstGeom>
        </p:spPr>
      </p:pic>
      <p:pic>
        <p:nvPicPr>
          <p:cNvPr id="8" name="Picture 7" descr="apex 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6" y="0"/>
            <a:ext cx="6022848" cy="569976"/>
          </a:xfrm>
          <a:prstGeom prst="rect">
            <a:avLst/>
          </a:prstGeom>
        </p:spPr>
      </p:pic>
      <p:sp>
        <p:nvSpPr>
          <p:cNvPr id="12" name="Text Placeholder 2"/>
          <p:cNvSpPr txBox="1">
            <a:spLocks/>
          </p:cNvSpPr>
          <p:nvPr/>
        </p:nvSpPr>
        <p:spPr>
          <a:xfrm>
            <a:off x="685800" y="1235646"/>
            <a:ext cx="7772400" cy="190297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  <a:lvl2pPr marL="457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 smtClean="0"/>
              <a:t>Marquette Admissions:</a:t>
            </a:r>
          </a:p>
          <a:p>
            <a:pPr marL="0" indent="0" algn="ctr">
              <a:buNone/>
            </a:pPr>
            <a:r>
              <a:rPr lang="en-US" sz="5400" dirty="0" smtClean="0"/>
              <a:t>Current Snapshot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8488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5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250" y="1163343"/>
            <a:ext cx="7683500" cy="2950302"/>
          </a:xfrm>
        </p:spPr>
        <p:txBody>
          <a:bodyPr/>
          <a:lstStyle/>
          <a:p>
            <a:pPr lvl="1"/>
            <a:r>
              <a:rPr lang="en-US" dirty="0" smtClean="0"/>
              <a:t>Goal: 2025 first-year students; 170 transfers</a:t>
            </a:r>
          </a:p>
          <a:p>
            <a:pPr lvl="1"/>
            <a:r>
              <a:rPr lang="en-US" dirty="0" smtClean="0"/>
              <a:t>As of 1/18/17:</a:t>
            </a:r>
          </a:p>
          <a:p>
            <a:pPr lvl="2"/>
            <a:r>
              <a:rPr lang="en-US" dirty="0" smtClean="0"/>
              <a:t>13,432 submitted applications (-1%)</a:t>
            </a:r>
          </a:p>
          <a:p>
            <a:pPr lvl="2"/>
            <a:r>
              <a:rPr lang="en-US" dirty="0" smtClean="0"/>
              <a:t>11,960 completed applications (-1%)</a:t>
            </a:r>
          </a:p>
          <a:p>
            <a:pPr lvl="2"/>
            <a:r>
              <a:rPr lang="en-US" dirty="0" smtClean="0"/>
              <a:t>10,519 admitted (+5%)</a:t>
            </a:r>
          </a:p>
          <a:p>
            <a:pPr lvl="2"/>
            <a:r>
              <a:rPr lang="en-US" dirty="0" smtClean="0"/>
              <a:t>757 denied (-12%)</a:t>
            </a:r>
          </a:p>
          <a:p>
            <a:pPr lvl="2"/>
            <a:r>
              <a:rPr lang="en-US" dirty="0" smtClean="0"/>
              <a:t>416 waitlisted </a:t>
            </a:r>
          </a:p>
          <a:p>
            <a:pPr lvl="2"/>
            <a:r>
              <a:rPr lang="en-US" dirty="0" smtClean="0"/>
              <a:t>69 deposited (+47%)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30250" y="316565"/>
            <a:ext cx="76835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b="1" dirty="0" smtClean="0">
                <a:solidFill>
                  <a:srgbClr val="0070C0"/>
                </a:solidFill>
              </a:rPr>
              <a:t>Fall 2017 Cohort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69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250" y="1163343"/>
            <a:ext cx="7683500" cy="2950302"/>
          </a:xfrm>
        </p:spPr>
        <p:txBody>
          <a:bodyPr/>
          <a:lstStyle/>
          <a:p>
            <a:pPr lvl="1"/>
            <a:r>
              <a:rPr lang="en-US" dirty="0" smtClean="0"/>
              <a:t>Admitted a few weeks earlier</a:t>
            </a:r>
          </a:p>
          <a:p>
            <a:pPr lvl="1"/>
            <a:r>
              <a:rPr lang="en-US" dirty="0" smtClean="0"/>
              <a:t>Academic profile at or slightly above previous years</a:t>
            </a:r>
          </a:p>
          <a:p>
            <a:pPr lvl="1"/>
            <a:r>
              <a:rPr lang="en-US" dirty="0" smtClean="0"/>
              <a:t>First class experiencing Prior-Prior Year (PPY)</a:t>
            </a:r>
          </a:p>
          <a:p>
            <a:pPr lvl="2"/>
            <a:r>
              <a:rPr lang="en-US" dirty="0" smtClean="0"/>
              <a:t>Received Financial Aid packages 1-2 months ahead of previous years</a:t>
            </a:r>
          </a:p>
          <a:p>
            <a:pPr lvl="1"/>
            <a:r>
              <a:rPr lang="en-US" dirty="0" smtClean="0"/>
              <a:t>Will be required to attend SPARK (Summer Priority Advising &amp; Registration Kickoff)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30250" y="316565"/>
            <a:ext cx="76835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b="1" dirty="0" smtClean="0">
                <a:solidFill>
                  <a:srgbClr val="0070C0"/>
                </a:solidFill>
              </a:rPr>
              <a:t>Fall 2017 Cohort, cont’d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43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59" y="866775"/>
            <a:ext cx="7944658" cy="39431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2288" y="314855"/>
            <a:ext cx="5486400" cy="425054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hlinkClick r:id="rId3"/>
              </a:rPr>
              <a:t>Fall 2017 Admits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344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694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80355"/>
          </a:xfrm>
          <a:prstGeom prst="rect">
            <a:avLst/>
          </a:prstGeom>
        </p:spPr>
      </p:pic>
      <p:pic>
        <p:nvPicPr>
          <p:cNvPr id="2" name="Picture 1" descr="PPT master blue gradi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30" y="1"/>
            <a:ext cx="9144000" cy="4872914"/>
          </a:xfrm>
          <a:prstGeom prst="rect">
            <a:avLst/>
          </a:prstGeom>
        </p:spPr>
      </p:pic>
      <p:pic>
        <p:nvPicPr>
          <p:cNvPr id="7" name="Picture 6" descr="bottom apex 769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30" y="3909214"/>
            <a:ext cx="9144000" cy="1234286"/>
          </a:xfrm>
          <a:prstGeom prst="rect">
            <a:avLst/>
          </a:prstGeom>
        </p:spPr>
      </p:pic>
      <p:pic>
        <p:nvPicPr>
          <p:cNvPr id="8" name="Picture 7" descr="apex 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6" y="0"/>
            <a:ext cx="6022848" cy="569976"/>
          </a:xfrm>
          <a:prstGeom prst="rect">
            <a:avLst/>
          </a:prstGeom>
        </p:spPr>
      </p:pic>
      <p:sp>
        <p:nvSpPr>
          <p:cNvPr id="12" name="Text Placeholder 2"/>
          <p:cNvSpPr txBox="1">
            <a:spLocks/>
          </p:cNvSpPr>
          <p:nvPr/>
        </p:nvSpPr>
        <p:spPr>
          <a:xfrm>
            <a:off x="685800" y="898167"/>
            <a:ext cx="7772400" cy="3466015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  <a:lvl2pPr marL="457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 smtClean="0">
                <a:solidFill>
                  <a:schemeClr val="tx1"/>
                </a:solidFill>
              </a:rPr>
              <a:t>Question 5:</a:t>
            </a:r>
          </a:p>
          <a:p>
            <a:pPr marL="0" indent="0" algn="ctr">
              <a:buNone/>
            </a:pPr>
            <a:r>
              <a:rPr lang="en-US" sz="5400" dirty="0" smtClean="0">
                <a:solidFill>
                  <a:schemeClr val="tx1"/>
                </a:solidFill>
              </a:rPr>
              <a:t>What are you willing to do to help us recruit the Class of 2017?</a:t>
            </a:r>
          </a:p>
          <a:p>
            <a:pPr marL="0" indent="0" algn="ctr">
              <a:buNone/>
            </a:pPr>
            <a:endParaRPr lang="en-US" sz="5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5400" dirty="0" smtClean="0">
                <a:solidFill>
                  <a:schemeClr val="tx1"/>
                </a:solidFill>
              </a:rPr>
              <a:t>Question 6:</a:t>
            </a:r>
          </a:p>
          <a:p>
            <a:pPr marL="0" indent="0" algn="ctr">
              <a:buNone/>
            </a:pPr>
            <a:r>
              <a:rPr lang="en-US" sz="5400" dirty="0" smtClean="0">
                <a:solidFill>
                  <a:schemeClr val="tx1"/>
                </a:solidFill>
              </a:rPr>
              <a:t>When someone asks you about Marquette, what do you highlight?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endParaRPr lang="en-US" sz="5400" b="1" dirty="0" smtClean="0"/>
          </a:p>
        </p:txBody>
      </p:sp>
    </p:spTree>
    <p:extLst>
      <p:ext uri="{BB962C8B-B14F-4D97-AF65-F5344CB8AC3E}">
        <p14:creationId xmlns:p14="http://schemas.microsoft.com/office/powerpoint/2010/main" val="348061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694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80355"/>
          </a:xfrm>
          <a:prstGeom prst="rect">
            <a:avLst/>
          </a:prstGeom>
        </p:spPr>
      </p:pic>
      <p:pic>
        <p:nvPicPr>
          <p:cNvPr id="2" name="Picture 1" descr="PPT master blue gradi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30" y="1"/>
            <a:ext cx="9144000" cy="4872914"/>
          </a:xfrm>
          <a:prstGeom prst="rect">
            <a:avLst/>
          </a:prstGeom>
        </p:spPr>
      </p:pic>
      <p:pic>
        <p:nvPicPr>
          <p:cNvPr id="7" name="Picture 6" descr="bottom apex 769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30" y="3909214"/>
            <a:ext cx="9144000" cy="1234286"/>
          </a:xfrm>
          <a:prstGeom prst="rect">
            <a:avLst/>
          </a:prstGeom>
        </p:spPr>
      </p:pic>
      <p:pic>
        <p:nvPicPr>
          <p:cNvPr id="8" name="Picture 7" descr="apex 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6" y="0"/>
            <a:ext cx="6022848" cy="569976"/>
          </a:xfrm>
          <a:prstGeom prst="rect">
            <a:avLst/>
          </a:prstGeom>
        </p:spPr>
      </p:pic>
      <p:sp>
        <p:nvSpPr>
          <p:cNvPr id="12" name="Text Placeholder 2"/>
          <p:cNvSpPr txBox="1">
            <a:spLocks/>
          </p:cNvSpPr>
          <p:nvPr/>
        </p:nvSpPr>
        <p:spPr>
          <a:xfrm>
            <a:off x="685800" y="1235646"/>
            <a:ext cx="7772400" cy="190297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  <a:lvl2pPr marL="457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 smtClean="0"/>
              <a:t>Marquette Admissions:</a:t>
            </a:r>
          </a:p>
          <a:p>
            <a:pPr marL="0" indent="0" algn="ctr">
              <a:buNone/>
            </a:pPr>
            <a:r>
              <a:rPr lang="en-US" sz="5400" dirty="0" smtClean="0"/>
              <a:t>Looking Ahead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9266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250" y="1163343"/>
            <a:ext cx="7683500" cy="2950302"/>
          </a:xfrm>
        </p:spPr>
        <p:txBody>
          <a:bodyPr/>
          <a:lstStyle/>
          <a:p>
            <a:r>
              <a:rPr lang="en-US" dirty="0" smtClean="0"/>
              <a:t>Demographics:</a:t>
            </a:r>
          </a:p>
          <a:p>
            <a:pPr lvl="1"/>
            <a:r>
              <a:rPr lang="en-US" dirty="0" smtClean="0">
                <a:hlinkClick r:id="rId2"/>
              </a:rPr>
              <a:t>National</a:t>
            </a:r>
            <a:endParaRPr lang="en-US" dirty="0" smtClean="0"/>
          </a:p>
          <a:p>
            <a:pPr lvl="1"/>
            <a:r>
              <a:rPr lang="en-US" dirty="0" smtClean="0"/>
              <a:t>Midwest, Illinois, &amp; Wisconsin facing similar trends</a:t>
            </a:r>
          </a:p>
          <a:p>
            <a:pPr lvl="1"/>
            <a:r>
              <a:rPr lang="en-US" dirty="0" smtClean="0"/>
              <a:t>Increasing…</a:t>
            </a:r>
          </a:p>
          <a:p>
            <a:pPr lvl="2"/>
            <a:r>
              <a:rPr lang="en-US" dirty="0" smtClean="0"/>
              <a:t>Competition</a:t>
            </a:r>
          </a:p>
          <a:p>
            <a:pPr lvl="2"/>
            <a:r>
              <a:rPr lang="en-US" dirty="0" smtClean="0"/>
              <a:t>Price</a:t>
            </a:r>
          </a:p>
          <a:p>
            <a:pPr lvl="2"/>
            <a:r>
              <a:rPr lang="en-US" dirty="0" smtClean="0"/>
              <a:t>Expectations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30250" y="316565"/>
            <a:ext cx="76835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b="1" dirty="0" smtClean="0">
                <a:solidFill>
                  <a:srgbClr val="0070C0"/>
                </a:solidFill>
              </a:rPr>
              <a:t>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34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250" y="1163343"/>
            <a:ext cx="7683500" cy="2950302"/>
          </a:xfrm>
        </p:spPr>
        <p:txBody>
          <a:bodyPr/>
          <a:lstStyle/>
          <a:p>
            <a:r>
              <a:rPr lang="en-US" sz="2400" dirty="0" smtClean="0"/>
              <a:t>Marquette is a national brand</a:t>
            </a:r>
          </a:p>
          <a:p>
            <a:pPr lvl="1"/>
            <a:r>
              <a:rPr lang="en-US" sz="2000" dirty="0" smtClean="0"/>
              <a:t>Enrollment stability is a strength</a:t>
            </a:r>
          </a:p>
          <a:p>
            <a:r>
              <a:rPr lang="en-US" sz="2400" dirty="0" smtClean="0"/>
              <a:t>Catholic, Jesuit High Schools</a:t>
            </a:r>
          </a:p>
          <a:p>
            <a:r>
              <a:rPr lang="en-US" sz="2400" dirty="0" smtClean="0"/>
              <a:t>Growth in Hispanic high school graduates</a:t>
            </a:r>
          </a:p>
          <a:p>
            <a:r>
              <a:rPr lang="en-US" sz="2400" dirty="0" smtClean="0"/>
              <a:t>Transfers</a:t>
            </a:r>
          </a:p>
          <a:p>
            <a:r>
              <a:rPr lang="en-US" sz="2400" dirty="0" smtClean="0"/>
              <a:t>International Students</a:t>
            </a:r>
          </a:p>
          <a:p>
            <a:r>
              <a:rPr lang="en-US" sz="2400" dirty="0" smtClean="0"/>
              <a:t>A diverse array of academic offerings (see CPG)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30250" y="316565"/>
            <a:ext cx="76835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b="1" dirty="0" smtClean="0">
                <a:solidFill>
                  <a:srgbClr val="0070C0"/>
                </a:solidFill>
              </a:rPr>
              <a:t>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50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694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80355"/>
          </a:xfrm>
          <a:prstGeom prst="rect">
            <a:avLst/>
          </a:prstGeom>
        </p:spPr>
      </p:pic>
      <p:pic>
        <p:nvPicPr>
          <p:cNvPr id="2" name="Picture 1" descr="PPT master blue gradi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30" y="1"/>
            <a:ext cx="9144000" cy="4872914"/>
          </a:xfrm>
          <a:prstGeom prst="rect">
            <a:avLst/>
          </a:prstGeom>
        </p:spPr>
      </p:pic>
      <p:pic>
        <p:nvPicPr>
          <p:cNvPr id="8" name="Picture 7" descr="apex 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6" y="0"/>
            <a:ext cx="6022848" cy="569976"/>
          </a:xfrm>
          <a:prstGeom prst="rect">
            <a:avLst/>
          </a:prstGeom>
        </p:spPr>
      </p:pic>
      <p:sp>
        <p:nvSpPr>
          <p:cNvPr id="12" name="Text Placeholder 2"/>
          <p:cNvSpPr txBox="1">
            <a:spLocks/>
          </p:cNvSpPr>
          <p:nvPr/>
        </p:nvSpPr>
        <p:spPr>
          <a:xfrm>
            <a:off x="652270" y="569975"/>
            <a:ext cx="7772400" cy="4189061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  <a:lvl2pPr marL="457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3500" dirty="0" smtClean="0"/>
              <a:t>Goals for the day:</a:t>
            </a:r>
          </a:p>
          <a:p>
            <a:pPr marL="0" indent="0" algn="ctr">
              <a:buNone/>
            </a:pPr>
            <a:endParaRPr lang="en-US" sz="5400" dirty="0" smtClean="0"/>
          </a:p>
          <a:p>
            <a:pPr marL="914400" indent="-914400">
              <a:buFont typeface="Arial" charset="0"/>
              <a:buAutoNum type="arabicPeriod"/>
            </a:pPr>
            <a:r>
              <a:rPr lang="en-US" sz="5400" dirty="0"/>
              <a:t>Ask and answer as many questions as you’d like</a:t>
            </a:r>
          </a:p>
          <a:p>
            <a:pPr marL="914400" indent="-914400">
              <a:buAutoNum type="arabicPeriod"/>
            </a:pPr>
            <a:r>
              <a:rPr lang="en-US" sz="5400" dirty="0" smtClean="0"/>
              <a:t>Give you an insider’s look into how and why we do what we do</a:t>
            </a:r>
          </a:p>
          <a:p>
            <a:pPr marL="914400" indent="-914400">
              <a:buAutoNum type="arabicPeriod"/>
            </a:pPr>
            <a:r>
              <a:rPr lang="en-US" sz="5400" dirty="0" smtClean="0"/>
              <a:t>Introduce myself and the Office of Undergraduate Admissions as a resource</a:t>
            </a:r>
          </a:p>
          <a:p>
            <a:pPr marL="914400" indent="-914400">
              <a:buAutoNum type="arabicPeriod"/>
            </a:pPr>
            <a:r>
              <a:rPr lang="en-US" sz="5400" dirty="0" smtClean="0"/>
              <a:t>To thank you, and talk about ways you can meaningfully engage with our office, and make a difference in the lives of future Golden Eagles.</a:t>
            </a:r>
          </a:p>
          <a:p>
            <a:pPr marL="0" indent="0">
              <a:buNone/>
            </a:pPr>
            <a:endParaRPr lang="en-US" sz="5400" dirty="0" smtClean="0"/>
          </a:p>
          <a:p>
            <a:pPr marL="0" indent="0" algn="ctr">
              <a:buNone/>
            </a:pPr>
            <a:r>
              <a:rPr lang="en-US" sz="7400" b="1" dirty="0" smtClean="0">
                <a:solidFill>
                  <a:schemeClr val="tx1"/>
                </a:solidFill>
              </a:rPr>
              <a:t>Question 1: </a:t>
            </a:r>
          </a:p>
          <a:p>
            <a:pPr marL="0" indent="0" algn="ctr">
              <a:buNone/>
            </a:pPr>
            <a:r>
              <a:rPr lang="en-US" sz="7400" b="1" dirty="0" smtClean="0">
                <a:solidFill>
                  <a:schemeClr val="tx1"/>
                </a:solidFill>
              </a:rPr>
              <a:t>What do you hope to learn more about in the next hour?</a:t>
            </a:r>
          </a:p>
        </p:txBody>
      </p:sp>
    </p:spTree>
    <p:extLst>
      <p:ext uri="{BB962C8B-B14F-4D97-AF65-F5344CB8AC3E}">
        <p14:creationId xmlns:p14="http://schemas.microsoft.com/office/powerpoint/2010/main" val="200001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250" y="1163343"/>
            <a:ext cx="7683500" cy="2950302"/>
          </a:xfrm>
        </p:spPr>
        <p:txBody>
          <a:bodyPr/>
          <a:lstStyle/>
          <a:p>
            <a:r>
              <a:rPr lang="en-US" dirty="0" smtClean="0"/>
              <a:t>Enrollment Management reorganization</a:t>
            </a:r>
          </a:p>
          <a:p>
            <a:r>
              <a:rPr lang="en-US" dirty="0" smtClean="0"/>
              <a:t>Campus partner collaboration</a:t>
            </a:r>
          </a:p>
          <a:p>
            <a:r>
              <a:rPr lang="en-US" dirty="0" smtClean="0"/>
              <a:t>A strong national brand recognized for cultivating student success and producing outstanding graduates</a:t>
            </a:r>
            <a:endParaRPr lang="en-US" dirty="0"/>
          </a:p>
          <a:p>
            <a:r>
              <a:rPr lang="en-US" dirty="0" smtClean="0"/>
              <a:t>Alumni engagement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30250" y="316565"/>
            <a:ext cx="76835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b="1" dirty="0" smtClean="0">
                <a:solidFill>
                  <a:srgbClr val="0070C0"/>
                </a:solidFill>
              </a:rPr>
              <a:t>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89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250" y="1163343"/>
            <a:ext cx="7683500" cy="2950302"/>
          </a:xfrm>
        </p:spPr>
        <p:txBody>
          <a:bodyPr/>
          <a:lstStyle/>
          <a:p>
            <a:r>
              <a:rPr lang="en-US" dirty="0" smtClean="0"/>
              <a:t>We are more data-driven than we have ever been before.</a:t>
            </a:r>
          </a:p>
          <a:p>
            <a:r>
              <a:rPr lang="en-US" dirty="0" smtClean="0"/>
              <a:t>Regional Counselors</a:t>
            </a:r>
          </a:p>
          <a:p>
            <a:r>
              <a:rPr lang="en-US" dirty="0" smtClean="0"/>
              <a:t>A national strategy, and a national presence:</a:t>
            </a:r>
          </a:p>
          <a:p>
            <a:pPr lvl="1"/>
            <a:r>
              <a:rPr lang="en-US" dirty="0" smtClean="0"/>
              <a:t>Jesuit and Catholic schools</a:t>
            </a:r>
          </a:p>
          <a:p>
            <a:r>
              <a:rPr lang="en-US" dirty="0" smtClean="0"/>
              <a:t>Direct alumni engagement</a:t>
            </a:r>
            <a:r>
              <a:rPr lang="en-US" dirty="0"/>
              <a:t> </a:t>
            </a:r>
            <a:r>
              <a:rPr lang="en-US" dirty="0" smtClean="0"/>
              <a:t>(i.e. Boston)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30250" y="316565"/>
            <a:ext cx="76835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b="1" dirty="0" smtClean="0">
                <a:solidFill>
                  <a:srgbClr val="0070C0"/>
                </a:solidFill>
              </a:rPr>
              <a:t>Territory Management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30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250" y="1163343"/>
            <a:ext cx="7683500" cy="2950302"/>
          </a:xfrm>
        </p:spPr>
        <p:txBody>
          <a:bodyPr/>
          <a:lstStyle/>
          <a:p>
            <a:r>
              <a:rPr lang="en-US" sz="2400" dirty="0" smtClean="0"/>
              <a:t>To be closely aligned with Marquette’s mission</a:t>
            </a:r>
            <a:endParaRPr lang="en-US" sz="2000" dirty="0" smtClean="0"/>
          </a:p>
          <a:p>
            <a:r>
              <a:rPr lang="en-US" sz="2400" dirty="0" smtClean="0"/>
              <a:t>To continue a legacy of strong academics, proud traditions, and producing successful alumni</a:t>
            </a:r>
          </a:p>
          <a:p>
            <a:r>
              <a:rPr lang="en-US" sz="2400" dirty="0" smtClean="0"/>
              <a:t>Build a class of 2,000+ freshmen &amp; 170+ transfer students </a:t>
            </a:r>
            <a:r>
              <a:rPr lang="en-US" sz="2400" i="1" u="sng" dirty="0" smtClean="0"/>
              <a:t>one student at a time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0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30250" y="316565"/>
            <a:ext cx="76835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b="1" dirty="0" smtClean="0">
                <a:solidFill>
                  <a:srgbClr val="0070C0"/>
                </a:solidFill>
              </a:rPr>
              <a:t>Our 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87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694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80355"/>
          </a:xfrm>
          <a:prstGeom prst="rect">
            <a:avLst/>
          </a:prstGeom>
        </p:spPr>
      </p:pic>
      <p:pic>
        <p:nvPicPr>
          <p:cNvPr id="2" name="Picture 1" descr="PPT master blue gradi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30" y="1"/>
            <a:ext cx="9144000" cy="4872914"/>
          </a:xfrm>
          <a:prstGeom prst="rect">
            <a:avLst/>
          </a:prstGeom>
        </p:spPr>
      </p:pic>
      <p:pic>
        <p:nvPicPr>
          <p:cNvPr id="7" name="Picture 6" descr="bottom apex 769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30" y="3909214"/>
            <a:ext cx="9144000" cy="1234286"/>
          </a:xfrm>
          <a:prstGeom prst="rect">
            <a:avLst/>
          </a:prstGeom>
        </p:spPr>
      </p:pic>
      <p:pic>
        <p:nvPicPr>
          <p:cNvPr id="8" name="Picture 7" descr="apex 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6" y="0"/>
            <a:ext cx="6022848" cy="569976"/>
          </a:xfrm>
          <a:prstGeom prst="rect">
            <a:avLst/>
          </a:prstGeom>
        </p:spPr>
      </p:pic>
      <p:sp>
        <p:nvSpPr>
          <p:cNvPr id="12" name="Text Placeholder 2"/>
          <p:cNvSpPr txBox="1">
            <a:spLocks/>
          </p:cNvSpPr>
          <p:nvPr/>
        </p:nvSpPr>
        <p:spPr>
          <a:xfrm>
            <a:off x="685800" y="898167"/>
            <a:ext cx="7772400" cy="346601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  <a:lvl2pPr marL="457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 smtClean="0">
                <a:solidFill>
                  <a:schemeClr val="tx1"/>
                </a:solidFill>
              </a:rPr>
              <a:t>Question 7:</a:t>
            </a:r>
          </a:p>
          <a:p>
            <a:pPr marL="0" indent="0" algn="ctr">
              <a:buNone/>
            </a:pPr>
            <a:r>
              <a:rPr lang="en-US" sz="5400" dirty="0" smtClean="0">
                <a:solidFill>
                  <a:schemeClr val="tx1"/>
                </a:solidFill>
              </a:rPr>
              <a:t>What are the perceptions of Marquette where you live, and </a:t>
            </a:r>
          </a:p>
          <a:p>
            <a:pPr marL="0" indent="0" algn="ctr">
              <a:buNone/>
            </a:pPr>
            <a:r>
              <a:rPr lang="en-US" sz="5400" dirty="0" smtClean="0">
                <a:solidFill>
                  <a:schemeClr val="tx1"/>
                </a:solidFill>
              </a:rPr>
              <a:t>what can/should Admissions do to change, enhance, or confront those perceptions?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endParaRPr lang="en-US" sz="5400" b="1" dirty="0" smtClean="0"/>
          </a:p>
        </p:txBody>
      </p:sp>
    </p:spTree>
    <p:extLst>
      <p:ext uri="{BB962C8B-B14F-4D97-AF65-F5344CB8AC3E}">
        <p14:creationId xmlns:p14="http://schemas.microsoft.com/office/powerpoint/2010/main" val="65775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250" y="1163343"/>
            <a:ext cx="7683500" cy="2950302"/>
          </a:xfrm>
        </p:spPr>
        <p:txBody>
          <a:bodyPr/>
          <a:lstStyle/>
          <a:p>
            <a:pPr lvl="1"/>
            <a:r>
              <a:rPr lang="en-US" dirty="0" smtClean="0"/>
              <a:t>Rolling admissions</a:t>
            </a:r>
          </a:p>
          <a:p>
            <a:pPr lvl="1"/>
            <a:r>
              <a:rPr lang="en-US" dirty="0" smtClean="0"/>
              <a:t>New yield strategies</a:t>
            </a:r>
          </a:p>
          <a:p>
            <a:pPr lvl="2"/>
            <a:r>
              <a:rPr lang="en-US" dirty="0" smtClean="0"/>
              <a:t>Yield Receptions</a:t>
            </a:r>
          </a:p>
          <a:p>
            <a:pPr lvl="2"/>
            <a:r>
              <a:rPr lang="en-US" dirty="0" smtClean="0"/>
              <a:t>More admitted student events</a:t>
            </a:r>
          </a:p>
          <a:p>
            <a:pPr lvl="2"/>
            <a:r>
              <a:rPr lang="en-US" dirty="0" smtClean="0"/>
              <a:t>Individualized, meaningful communication</a:t>
            </a:r>
          </a:p>
          <a:p>
            <a:pPr lvl="1"/>
            <a:r>
              <a:rPr lang="en-US" dirty="0" smtClean="0"/>
              <a:t>Increased focus on transfer and international students</a:t>
            </a:r>
          </a:p>
          <a:p>
            <a:pPr lvl="2"/>
            <a:r>
              <a:rPr lang="en-US" dirty="0" smtClean="0"/>
              <a:t>Changing our search and recruitment models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30250" y="316565"/>
            <a:ext cx="76835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b="1" dirty="0" smtClean="0">
                <a:solidFill>
                  <a:srgbClr val="0070C0"/>
                </a:solidFill>
              </a:rPr>
              <a:t>A Look Ahead…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41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45" y="1163343"/>
            <a:ext cx="8122805" cy="2950302"/>
          </a:xfrm>
        </p:spPr>
        <p:txBody>
          <a:bodyPr/>
          <a:lstStyle/>
          <a:p>
            <a:pPr lvl="1"/>
            <a:r>
              <a:rPr lang="en-US" dirty="0" smtClean="0"/>
              <a:t>The best predictor of enrollment?</a:t>
            </a:r>
          </a:p>
          <a:p>
            <a:pPr lvl="2"/>
            <a:r>
              <a:rPr lang="en-US" u="sng" dirty="0" smtClean="0"/>
              <a:t>Has the student visited campus</a:t>
            </a:r>
          </a:p>
          <a:p>
            <a:pPr lvl="2"/>
            <a:r>
              <a:rPr lang="en-US" dirty="0" smtClean="0"/>
              <a:t>Yield rate (admission to enrolled) for Fall 2016 was:</a:t>
            </a:r>
          </a:p>
          <a:p>
            <a:pPr lvl="3"/>
            <a:r>
              <a:rPr lang="en-US" dirty="0" smtClean="0"/>
              <a:t>All admits? 18%</a:t>
            </a:r>
          </a:p>
          <a:p>
            <a:pPr lvl="3"/>
            <a:r>
              <a:rPr lang="en-US" dirty="0" smtClean="0"/>
              <a:t>Took a tour? 36%</a:t>
            </a:r>
          </a:p>
          <a:p>
            <a:pPr lvl="3"/>
            <a:r>
              <a:rPr lang="en-US" dirty="0" smtClean="0"/>
              <a:t>Shadow visit? 45%</a:t>
            </a:r>
          </a:p>
          <a:p>
            <a:pPr lvl="3"/>
            <a:r>
              <a:rPr lang="en-US" dirty="0" smtClean="0"/>
              <a:t>Scholarship Competition? ~50%</a:t>
            </a:r>
          </a:p>
          <a:p>
            <a:pPr lvl="3"/>
            <a:r>
              <a:rPr lang="en-US" dirty="0" smtClean="0"/>
              <a:t>Admitted Student Day? 55%</a:t>
            </a:r>
          </a:p>
          <a:p>
            <a:pPr lvl="3"/>
            <a:endParaRPr lang="en-US" dirty="0" smtClean="0"/>
          </a:p>
          <a:p>
            <a:pPr lvl="1"/>
            <a:endParaRPr lang="en-US" u="sng" dirty="0" smtClean="0"/>
          </a:p>
          <a:p>
            <a:pPr lvl="2"/>
            <a:endParaRPr lang="en-US" u="sng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30250" y="316565"/>
            <a:ext cx="76835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b="1" dirty="0" smtClean="0">
                <a:solidFill>
                  <a:srgbClr val="0070C0"/>
                </a:solidFill>
              </a:rPr>
              <a:t>My biggest </a:t>
            </a:r>
            <a:r>
              <a:rPr lang="en-US" b="1" dirty="0">
                <a:solidFill>
                  <a:srgbClr val="0070C0"/>
                </a:solidFill>
              </a:rPr>
              <a:t>r</a:t>
            </a:r>
            <a:r>
              <a:rPr lang="en-US" b="1" dirty="0" smtClean="0">
                <a:solidFill>
                  <a:srgbClr val="0070C0"/>
                </a:solidFill>
              </a:rPr>
              <a:t>equest?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54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250" y="1163343"/>
            <a:ext cx="7683500" cy="2950302"/>
          </a:xfrm>
        </p:spPr>
        <p:txBody>
          <a:bodyPr/>
          <a:lstStyle/>
          <a:p>
            <a:pPr lvl="1"/>
            <a:r>
              <a:rPr lang="en-US" dirty="0" smtClean="0"/>
              <a:t>Our best advertising is </a:t>
            </a:r>
            <a:r>
              <a:rPr lang="en-US" u="sng" dirty="0" smtClean="0"/>
              <a:t>you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94% of graduating students said they would do it all over again; </a:t>
            </a:r>
          </a:p>
          <a:p>
            <a:pPr lvl="1"/>
            <a:r>
              <a:rPr lang="en-US" dirty="0" smtClean="0"/>
              <a:t>In short, </a:t>
            </a:r>
            <a:r>
              <a:rPr lang="en-US" u="sng" dirty="0" smtClean="0"/>
              <a:t>thank you!  </a:t>
            </a:r>
          </a:p>
          <a:p>
            <a:pPr lvl="2"/>
            <a:r>
              <a:rPr lang="en-US" dirty="0" smtClean="0"/>
              <a:t>And while you’re doing your part, I promise I’m doing mine…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30250" y="316565"/>
            <a:ext cx="76835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b="1" dirty="0" smtClean="0">
                <a:solidFill>
                  <a:srgbClr val="0070C0"/>
                </a:solidFill>
              </a:rPr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52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250" y="1163343"/>
            <a:ext cx="7683500" cy="2950302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 descr="ef614d6c-90ab-4825-b680-0672817e9944@pr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083" y="240395"/>
            <a:ext cx="6297283" cy="41684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89653" y="664234"/>
            <a:ext cx="1190445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Charlie: </a:t>
            </a:r>
          </a:p>
          <a:p>
            <a:r>
              <a:rPr lang="en-US" dirty="0" smtClean="0"/>
              <a:t>Class of 2030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3654" y="2324603"/>
            <a:ext cx="1043796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Henry: </a:t>
            </a:r>
          </a:p>
          <a:p>
            <a:r>
              <a:rPr lang="en-US" dirty="0" smtClean="0"/>
              <a:t>Class of 2032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24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694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80355"/>
          </a:xfrm>
          <a:prstGeom prst="rect">
            <a:avLst/>
          </a:prstGeom>
        </p:spPr>
      </p:pic>
      <p:pic>
        <p:nvPicPr>
          <p:cNvPr id="2" name="Picture 1" descr="PPT master blue gradi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30" y="1"/>
            <a:ext cx="9144000" cy="4872914"/>
          </a:xfrm>
          <a:prstGeom prst="rect">
            <a:avLst/>
          </a:prstGeom>
        </p:spPr>
      </p:pic>
      <p:pic>
        <p:nvPicPr>
          <p:cNvPr id="7" name="Picture 6" descr="bottom apex 769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30" y="3909214"/>
            <a:ext cx="9144000" cy="1234286"/>
          </a:xfrm>
          <a:prstGeom prst="rect">
            <a:avLst/>
          </a:prstGeom>
        </p:spPr>
      </p:pic>
      <p:pic>
        <p:nvPicPr>
          <p:cNvPr id="8" name="Picture 7" descr="apex 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6" y="0"/>
            <a:ext cx="6022848" cy="5699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6876" y="2501934"/>
            <a:ext cx="6184886" cy="156966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Brian Troyer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hlinkClick r:id="rId6"/>
              </a:rPr>
              <a:t>Brian.Troyer@marquette.edu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414.288.7004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Zilber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Hall, 136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685800" y="1235646"/>
            <a:ext cx="7772400" cy="190297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  <a:lvl2pPr marL="457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 smtClean="0"/>
              <a:t>Questions?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94786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694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80355"/>
          </a:xfrm>
          <a:prstGeom prst="rect">
            <a:avLst/>
          </a:prstGeom>
        </p:spPr>
      </p:pic>
      <p:pic>
        <p:nvPicPr>
          <p:cNvPr id="2" name="Picture 1" descr="PPT master blue gradi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30" y="1"/>
            <a:ext cx="9144000" cy="4872914"/>
          </a:xfrm>
          <a:prstGeom prst="rect">
            <a:avLst/>
          </a:prstGeom>
        </p:spPr>
      </p:pic>
      <p:pic>
        <p:nvPicPr>
          <p:cNvPr id="7" name="Picture 6" descr="bottom apex 769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30" y="3909214"/>
            <a:ext cx="9144000" cy="1234286"/>
          </a:xfrm>
          <a:prstGeom prst="rect">
            <a:avLst/>
          </a:prstGeom>
        </p:spPr>
      </p:pic>
      <p:pic>
        <p:nvPicPr>
          <p:cNvPr id="8" name="Picture 7" descr="apex 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6" y="0"/>
            <a:ext cx="6022848" cy="569976"/>
          </a:xfrm>
          <a:prstGeom prst="rect">
            <a:avLst/>
          </a:prstGeom>
        </p:spPr>
      </p:pic>
      <p:sp>
        <p:nvSpPr>
          <p:cNvPr id="12" name="Text Placeholder 2"/>
          <p:cNvSpPr txBox="1">
            <a:spLocks/>
          </p:cNvSpPr>
          <p:nvPr/>
        </p:nvSpPr>
        <p:spPr>
          <a:xfrm>
            <a:off x="685800" y="1235646"/>
            <a:ext cx="7772400" cy="190297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  <a:lvl2pPr marL="457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 smtClean="0"/>
              <a:t>The National Picture for Higher Education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1275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39" y="160710"/>
            <a:ext cx="7289543" cy="48424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4159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86" y="236824"/>
            <a:ext cx="8169114" cy="48183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5894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70" y="213513"/>
            <a:ext cx="7365405" cy="48714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3107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43" y="205979"/>
            <a:ext cx="7200226" cy="47154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4520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56" y="307742"/>
            <a:ext cx="7670636" cy="46283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582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3799" y="336404"/>
            <a:ext cx="6654113" cy="45375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136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Marquette PowerPoint temp 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rquette Brand Powerpoint template" id="{29D3ECE9-AE43-4610-A6A5-F9607E8304CC}" vid="{1001639D-5C34-44DD-964F-49E4C7C246DF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rquette Brand Powerpoint template" id="{29D3ECE9-AE43-4610-A6A5-F9607E8304CC}" vid="{EE756C15-3169-46FF-9281-4A7BEC634758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rquette Brand Powerpoint template" id="{29D3ECE9-AE43-4610-A6A5-F9607E8304CC}" vid="{7FEFCE32-8CF5-4992-9486-1B082850C668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rquette Brand Powerpoint template" id="{29D3ECE9-AE43-4610-A6A5-F9607E8304CC}" vid="{048E1FB3-8B3E-45BE-921C-2078CC1C85CF}"/>
    </a:ext>
  </a:extLst>
</a:theme>
</file>

<file path=ppt/theme/theme5.xml><?xml version="1.0" encoding="utf-8"?>
<a:theme xmlns:a="http://schemas.openxmlformats.org/drawingml/2006/main" name="5_Marquette PowerPoint temp 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rquette Brand Powerpoint template" id="{29D3ECE9-AE43-4610-A6A5-F9607E8304CC}" vid="{B65182B8-C0D3-44B0-9D34-C37342A18AC0}"/>
    </a:ext>
  </a:extLst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rquette Brand Powerpoint template" id="{29D3ECE9-AE43-4610-A6A5-F9607E8304CC}" vid="{4EFFB59D-C973-4750-98DC-9D6FF3F4FBF0}"/>
    </a:ext>
  </a:extLst>
</a:theme>
</file>

<file path=ppt/theme/theme7.xml><?xml version="1.0" encoding="utf-8"?>
<a:theme xmlns:a="http://schemas.openxmlformats.org/drawingml/2006/main" name="Marquette Powerpoint Temp 16-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rquette Brand Powerpoint template" id="{29D3ECE9-AE43-4610-A6A5-F9607E8304CC}" vid="{9C05F527-58DD-4846-9CC9-213DD7EEE71D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ae04a9a-b89a-416c-9c39-4dfd428bf631">S534UU3QWDMN-225-182028</_dlc_DocId>
    <_dlc_DocIdUrl xmlns="6ae04a9a-b89a-416c-9c39-4dfd428bf631">
      <Url>https://sp.mu.edu/sites/advancement/engagement/outrch/_layouts/15/DocIdRedir.aspx?ID=S534UU3QWDMN-225-182028</Url>
      <Description>S534UU3QWDMN-225-182028</Description>
    </_dlc_DocIdUrl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821E98F46AC240B8A225A0FF3D897B" ma:contentTypeVersion="6" ma:contentTypeDescription="Create a new document." ma:contentTypeScope="" ma:versionID="8b6b033493bd2bc2aad0fd110edf1c56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xmlns:ns3="6ae04a9a-b89a-416c-9c39-4dfd428bf631" targetNamespace="http://schemas.microsoft.com/office/2006/metadata/properties" ma:root="true" ma:fieldsID="913e1f74600654d7c49cb16872e00e95" ns1:_="" ns2:_="" ns3:_="">
    <xsd:import namespace="http://schemas.microsoft.com/sharepoint/v3"/>
    <xsd:import namespace="http://schemas.microsoft.com/sharepoint/v4"/>
    <xsd:import namespace="6ae04a9a-b89a-416c-9c39-4dfd428bf631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E-Mail Sender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E-Mail To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E-Mail Cc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E-Mail From" ma:hidden="true" ma:internalName="EmailFrom">
      <xsd:simpleType>
        <xsd:restriction base="dms:Text"/>
      </xsd:simpleType>
    </xsd:element>
    <xsd:element name="EmailSubject" ma:index="12" nillable="true" ma:displayName="E-Mail Subject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E-Mail Headers" ma:hidden="true" ma:internalName="EmailHeader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e04a9a-b89a-416c-9c39-4dfd428bf631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A6AB200-97D0-47E3-B763-2E83C9772235}"/>
</file>

<file path=customXml/itemProps2.xml><?xml version="1.0" encoding="utf-8"?>
<ds:datastoreItem xmlns:ds="http://schemas.openxmlformats.org/officeDocument/2006/customXml" ds:itemID="{B0D54131-5E87-4B7D-A835-D180701159A8}"/>
</file>

<file path=customXml/itemProps3.xml><?xml version="1.0" encoding="utf-8"?>
<ds:datastoreItem xmlns:ds="http://schemas.openxmlformats.org/officeDocument/2006/customXml" ds:itemID="{AEFE9906-AEBB-4A1B-A38C-CDBAAC407FAE}"/>
</file>

<file path=customXml/itemProps4.xml><?xml version="1.0" encoding="utf-8"?>
<ds:datastoreItem xmlns:ds="http://schemas.openxmlformats.org/officeDocument/2006/customXml" ds:itemID="{F505BC71-E0D7-48EE-9A0C-E925F68F058B}"/>
</file>

<file path=docProps/app.xml><?xml version="1.0" encoding="utf-8"?>
<Properties xmlns="http://schemas.openxmlformats.org/officeDocument/2006/extended-properties" xmlns:vt="http://schemas.openxmlformats.org/officeDocument/2006/docPropsVTypes">
  <Template>Marquette Brand Powerpoint template</Template>
  <TotalTime>4879</TotalTime>
  <Words>708</Words>
  <Application>Microsoft Office PowerPoint</Application>
  <PresentationFormat>On-screen Show (16:9)</PresentationFormat>
  <Paragraphs>118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ＭＳ Ｐゴシック</vt:lpstr>
      <vt:lpstr>Arial</vt:lpstr>
      <vt:lpstr>Calibri</vt:lpstr>
      <vt:lpstr>Courier New</vt:lpstr>
      <vt:lpstr>Wingdings</vt:lpstr>
      <vt:lpstr>3_Marquette PowerPoint temp v1</vt:lpstr>
      <vt:lpstr>7_Office Theme</vt:lpstr>
      <vt:lpstr>4_Office Theme</vt:lpstr>
      <vt:lpstr>5_Office Theme</vt:lpstr>
      <vt:lpstr>5_Marquette PowerPoint temp v1</vt:lpstr>
      <vt:lpstr>8_Office Theme</vt:lpstr>
      <vt:lpstr>Marquette Powerpoint Temp 16-9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Fall 2017 Admits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Marquette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of education</dc:title>
  <dc:creator>Markovina, Paul</dc:creator>
  <cp:lastModifiedBy>Troyer, Brian</cp:lastModifiedBy>
  <cp:revision>190</cp:revision>
  <cp:lastPrinted>2015-02-25T19:38:55Z</cp:lastPrinted>
  <dcterms:created xsi:type="dcterms:W3CDTF">2015-02-02T17:22:49Z</dcterms:created>
  <dcterms:modified xsi:type="dcterms:W3CDTF">2017-01-19T06:08:34Z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0x01010040821E98F46AC240B8A225A0FF3D897B</vt:lpwstr>
  </property>
  <property fmtid="{D5CDD505-2E9C-101B-9397-08002B2CF9AE}" pid="3" name="_dlc_DocIdItemGuid">
    <vt:lpwstr>04191aa5-e0c5-4753-b2a5-b79b8e7de76a</vt:lpwstr>
  </property>
</Properties>
</file>